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06" r:id="rId2"/>
    <p:sldId id="444" r:id="rId3"/>
    <p:sldId id="484" r:id="rId4"/>
    <p:sldId id="509" r:id="rId5"/>
    <p:sldId id="465" r:id="rId6"/>
    <p:sldId id="429" r:id="rId7"/>
    <p:sldId id="412" r:id="rId8"/>
    <p:sldId id="456" r:id="rId9"/>
    <p:sldId id="512" r:id="rId10"/>
    <p:sldId id="433" r:id="rId11"/>
    <p:sldId id="401" r:id="rId12"/>
    <p:sldId id="406" r:id="rId13"/>
    <p:sldId id="351" r:id="rId14"/>
    <p:sldId id="511" r:id="rId15"/>
    <p:sldId id="437" r:id="rId16"/>
    <p:sldId id="486" r:id="rId17"/>
    <p:sldId id="513" r:id="rId18"/>
    <p:sldId id="463" r:id="rId19"/>
    <p:sldId id="426" r:id="rId20"/>
    <p:sldId id="5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5294" autoAdjust="0"/>
  </p:normalViewPr>
  <p:slideViewPr>
    <p:cSldViewPr snapToGrid="0">
      <p:cViewPr varScale="1">
        <p:scale>
          <a:sx n="85" d="100"/>
          <a:sy n="85" d="100"/>
        </p:scale>
        <p:origin x="408" y="6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Milone III" userId="e099e40f87d5a040" providerId="LiveId" clId="{5202B94E-A165-4A68-A81A-8CDB49538E28}"/>
    <pc:docChg chg="custSel addSld delSld modSld sldOrd">
      <pc:chgData name="Louis Milone III" userId="e099e40f87d5a040" providerId="LiveId" clId="{5202B94E-A165-4A68-A81A-8CDB49538E28}" dt="2023-02-12T15:42:32.863" v="1035" actId="14100"/>
      <pc:docMkLst>
        <pc:docMk/>
      </pc:docMkLst>
      <pc:sldChg chg="modSp mod">
        <pc:chgData name="Louis Milone III" userId="e099e40f87d5a040" providerId="LiveId" clId="{5202B94E-A165-4A68-A81A-8CDB49538E28}" dt="2023-02-12T15:42:32.863" v="1035" actId="14100"/>
        <pc:sldMkLst>
          <pc:docMk/>
          <pc:sldMk cId="1597905444" sldId="351"/>
        </pc:sldMkLst>
        <pc:spChg chg="mod">
          <ac:chgData name="Louis Milone III" userId="e099e40f87d5a040" providerId="LiveId" clId="{5202B94E-A165-4A68-A81A-8CDB49538E28}" dt="2023-02-12T15:42:27.915" v="1034" actId="27636"/>
          <ac:spMkLst>
            <pc:docMk/>
            <pc:sldMk cId="1597905444" sldId="351"/>
            <ac:spMk id="16" creationId="{9A70285D-FFE0-4127-9CC9-AE76A81CEFBF}"/>
          </ac:spMkLst>
        </pc:spChg>
        <pc:picChg chg="mod">
          <ac:chgData name="Louis Milone III" userId="e099e40f87d5a040" providerId="LiveId" clId="{5202B94E-A165-4A68-A81A-8CDB49538E28}" dt="2023-02-12T15:42:32.863" v="1035" actId="14100"/>
          <ac:picMkLst>
            <pc:docMk/>
            <pc:sldMk cId="1597905444" sldId="351"/>
            <ac:picMk id="6" creationId="{5757DD2E-81CA-478F-9DF2-EC06654F99D8}"/>
          </ac:picMkLst>
        </pc:picChg>
      </pc:sldChg>
      <pc:sldChg chg="modSp mod">
        <pc:chgData name="Louis Milone III" userId="e099e40f87d5a040" providerId="LiveId" clId="{5202B94E-A165-4A68-A81A-8CDB49538E28}" dt="2023-02-12T15:34:43.114" v="60" actId="5793"/>
        <pc:sldMkLst>
          <pc:docMk/>
          <pc:sldMk cId="2805005863" sldId="406"/>
        </pc:sldMkLst>
        <pc:spChg chg="mod">
          <ac:chgData name="Louis Milone III" userId="e099e40f87d5a040" providerId="LiveId" clId="{5202B94E-A165-4A68-A81A-8CDB49538E28}" dt="2023-02-12T15:34:43.114" v="60" actId="5793"/>
          <ac:spMkLst>
            <pc:docMk/>
            <pc:sldMk cId="2805005863" sldId="406"/>
            <ac:spMk id="3" creationId="{D70DD2C5-4517-45F1-8D99-7FF8FFB1D34D}"/>
          </ac:spMkLst>
        </pc:spChg>
      </pc:sldChg>
      <pc:sldChg chg="ord">
        <pc:chgData name="Louis Milone III" userId="e099e40f87d5a040" providerId="LiveId" clId="{5202B94E-A165-4A68-A81A-8CDB49538E28}" dt="2023-02-09T01:24:49.001" v="33"/>
        <pc:sldMkLst>
          <pc:docMk/>
          <pc:sldMk cId="2052794973" sldId="429"/>
        </pc:sldMkLst>
      </pc:sldChg>
      <pc:sldChg chg="del">
        <pc:chgData name="Louis Milone III" userId="e099e40f87d5a040" providerId="LiveId" clId="{5202B94E-A165-4A68-A81A-8CDB49538E28}" dt="2023-02-05T21:47:31.194" v="0" actId="47"/>
        <pc:sldMkLst>
          <pc:docMk/>
          <pc:sldMk cId="3132825693" sldId="451"/>
        </pc:sldMkLst>
      </pc:sldChg>
      <pc:sldChg chg="ord">
        <pc:chgData name="Louis Milone III" userId="e099e40f87d5a040" providerId="LiveId" clId="{5202B94E-A165-4A68-A81A-8CDB49538E28}" dt="2023-02-09T01:24:35.891" v="31"/>
        <pc:sldMkLst>
          <pc:docMk/>
          <pc:sldMk cId="1848976943" sldId="465"/>
        </pc:sldMkLst>
      </pc:sldChg>
      <pc:sldChg chg="modSp mod ord">
        <pc:chgData name="Louis Milone III" userId="e099e40f87d5a040" providerId="LiveId" clId="{5202B94E-A165-4A68-A81A-8CDB49538E28}" dt="2023-02-12T15:35:00.767" v="62"/>
        <pc:sldMkLst>
          <pc:docMk/>
          <pc:sldMk cId="1484844021" sldId="486"/>
        </pc:sldMkLst>
        <pc:spChg chg="mod">
          <ac:chgData name="Louis Milone III" userId="e099e40f87d5a040" providerId="LiveId" clId="{5202B94E-A165-4A68-A81A-8CDB49538E28}" dt="2023-02-05T22:08:32.296" v="29" actId="14100"/>
          <ac:spMkLst>
            <pc:docMk/>
            <pc:sldMk cId="1484844021" sldId="486"/>
            <ac:spMk id="4" creationId="{A2066C64-0DE7-CA8E-6804-441F40E199FA}"/>
          </ac:spMkLst>
        </pc:spChg>
        <pc:picChg chg="mod">
          <ac:chgData name="Louis Milone III" userId="e099e40f87d5a040" providerId="LiveId" clId="{5202B94E-A165-4A68-A81A-8CDB49538E28}" dt="2023-02-05T22:08:28.472" v="28" actId="1076"/>
          <ac:picMkLst>
            <pc:docMk/>
            <pc:sldMk cId="1484844021" sldId="486"/>
            <ac:picMk id="3" creationId="{A181C3BF-5762-5A53-4230-A70498C0880C}"/>
          </ac:picMkLst>
        </pc:picChg>
      </pc:sldChg>
      <pc:sldChg chg="modSp mod">
        <pc:chgData name="Louis Milone III" userId="e099e40f87d5a040" providerId="LiveId" clId="{5202B94E-A165-4A68-A81A-8CDB49538E28}" dt="2023-02-12T15:34:13.107" v="47" actId="20577"/>
        <pc:sldMkLst>
          <pc:docMk/>
          <pc:sldMk cId="3873694453" sldId="509"/>
        </pc:sldMkLst>
        <pc:spChg chg="mod">
          <ac:chgData name="Louis Milone III" userId="e099e40f87d5a040" providerId="LiveId" clId="{5202B94E-A165-4A68-A81A-8CDB49538E28}" dt="2023-02-12T15:34:13.107" v="47" actId="20577"/>
          <ac:spMkLst>
            <pc:docMk/>
            <pc:sldMk cId="3873694453" sldId="509"/>
            <ac:spMk id="2" creationId="{A5C2F479-7B2B-F856-FFF7-85A3AA23DEAE}"/>
          </ac:spMkLst>
        </pc:spChg>
      </pc:sldChg>
      <pc:sldChg chg="modSp mod">
        <pc:chgData name="Louis Milone III" userId="e099e40f87d5a040" providerId="LiveId" clId="{5202B94E-A165-4A68-A81A-8CDB49538E28}" dt="2023-02-09T01:25:10.822" v="45" actId="6549"/>
        <pc:sldMkLst>
          <pc:docMk/>
          <pc:sldMk cId="3342028656" sldId="511"/>
        </pc:sldMkLst>
        <pc:spChg chg="mod">
          <ac:chgData name="Louis Milone III" userId="e099e40f87d5a040" providerId="LiveId" clId="{5202B94E-A165-4A68-A81A-8CDB49538E28}" dt="2023-02-09T01:25:10.822" v="45" actId="6549"/>
          <ac:spMkLst>
            <pc:docMk/>
            <pc:sldMk cId="3342028656" sldId="511"/>
            <ac:spMk id="3" creationId="{0DEF870B-1340-0D3B-69B8-3A7E87E1AA9C}"/>
          </ac:spMkLst>
        </pc:spChg>
      </pc:sldChg>
      <pc:sldChg chg="modSp new mod">
        <pc:chgData name="Louis Milone III" userId="e099e40f87d5a040" providerId="LiveId" clId="{5202B94E-A165-4A68-A81A-8CDB49538E28}" dt="2023-02-12T15:35:41.479" v="110" actId="14100"/>
        <pc:sldMkLst>
          <pc:docMk/>
          <pc:sldMk cId="3839544140" sldId="513"/>
        </pc:sldMkLst>
        <pc:spChg chg="mod">
          <ac:chgData name="Louis Milone III" userId="e099e40f87d5a040" providerId="LiveId" clId="{5202B94E-A165-4A68-A81A-8CDB49538E28}" dt="2023-02-12T15:35:41.479" v="110" actId="14100"/>
          <ac:spMkLst>
            <pc:docMk/>
            <pc:sldMk cId="3839544140" sldId="513"/>
            <ac:spMk id="2" creationId="{FEF8E5DB-9528-12F6-2996-DB17EEB9CE1F}"/>
          </ac:spMkLst>
        </pc:spChg>
      </pc:sldChg>
      <pc:sldChg chg="modSp new mod">
        <pc:chgData name="Louis Milone III" userId="e099e40f87d5a040" providerId="LiveId" clId="{5202B94E-A165-4A68-A81A-8CDB49538E28}" dt="2023-02-12T15:41:44.575" v="980" actId="20577"/>
        <pc:sldMkLst>
          <pc:docMk/>
          <pc:sldMk cId="4012325873" sldId="514"/>
        </pc:sldMkLst>
        <pc:spChg chg="mod">
          <ac:chgData name="Louis Milone III" userId="e099e40f87d5a040" providerId="LiveId" clId="{5202B94E-A165-4A68-A81A-8CDB49538E28}" dt="2023-02-12T15:41:03.683" v="928" actId="14100"/>
          <ac:spMkLst>
            <pc:docMk/>
            <pc:sldMk cId="4012325873" sldId="514"/>
            <ac:spMk id="2" creationId="{00F40C69-1CB5-3D1D-03F6-1902237E5006}"/>
          </ac:spMkLst>
        </pc:spChg>
        <pc:spChg chg="mod">
          <ac:chgData name="Louis Milone III" userId="e099e40f87d5a040" providerId="LiveId" clId="{5202B94E-A165-4A68-A81A-8CDB49538E28}" dt="2023-02-12T15:41:44.575" v="980" actId="20577"/>
          <ac:spMkLst>
            <pc:docMk/>
            <pc:sldMk cId="4012325873" sldId="514"/>
            <ac:spMk id="3" creationId="{3618C63B-5E18-373A-73F9-05C5B6B08B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2/12/2023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2/12/2023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E056B7-329B-4E98-A7DE-1095F29C9987}" type="datetime1">
              <a:rPr lang="en-US" smtClean="0"/>
              <a:t>2/12/2023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6B30EAD2-84F0-424D-85FA-C85CE5D7B84D}" type="datetime1">
              <a:rPr lang="en-US" smtClean="0"/>
              <a:t>2/12/2023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7272A335-28DE-461F-86D4-4A540BEA59B0}" type="datetime1">
              <a:rPr lang="en-US" smtClean="0"/>
              <a:t>2/12/2023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baseline="0">
                <a:solidFill>
                  <a:schemeClr val="bg1">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EA5CF9C1-51F7-4E92-A279-1FFCE980DDD9}" type="datetime1">
              <a:rPr lang="en-US" smtClean="0"/>
              <a:t>2/12/2023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DC1A038D-FDC8-4BB1-AD53-DEF36236CCF5}" type="datetime1">
              <a:rPr lang="en-US" smtClean="0"/>
              <a:t>2/12/2023</a:t>
            </a:fld>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E13729E3-7C8F-407D-B4C1-8AD873D40758}" type="datetime1">
              <a:rPr lang="en-US" smtClean="0"/>
              <a:t>2/12/2023</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0D0605C7-DA32-47E3-8E60-0B60D86BAF89}" type="datetime1">
              <a:rPr lang="en-US" smtClean="0"/>
              <a:t>2/12/2023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CA89260F-252E-49E9-8B36-9D774100BA25}" type="datetime1">
              <a:rPr lang="en-US" smtClean="0"/>
              <a:t>2/12/2023</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2AB5DA44-6BB8-4FCD-946A-1E2EFA3D1A5F}" type="datetime1">
              <a:rPr lang="en-US" smtClean="0"/>
              <a:t>2/12/2023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5052C8DE-E6DB-42D9-BE6D-D9F39E19B42A}" type="datetime1">
              <a:rPr lang="en-US" smtClean="0"/>
              <a:t>2/12/2023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1">
                    <a:lumMod val="75000"/>
                  </a:schemeClr>
                </a:solidFill>
              </a:defRPr>
            </a:lvl1pPr>
          </a:lstStyle>
          <a:p>
            <a:r>
              <a:rPr lang="en-US"/>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2A66FFC4-1542-4DAA-837B-D6921D33E8CC}" type="datetime1">
              <a:rPr lang="en-US" smtClean="0"/>
              <a:pPr/>
              <a:t>2/12/2023</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ECC3-0596-4EB9-9442-52FCC731A349}"/>
              </a:ext>
            </a:extLst>
          </p:cNvPr>
          <p:cNvSpPr>
            <a:spLocks noGrp="1"/>
          </p:cNvSpPr>
          <p:nvPr>
            <p:ph type="ctrTitle"/>
          </p:nvPr>
        </p:nvSpPr>
        <p:spPr/>
        <p:txBody>
          <a:bodyPr>
            <a:noAutofit/>
          </a:bodyPr>
          <a:lstStyle/>
          <a:p>
            <a:r>
              <a:rPr lang="en-US" sz="7200" b="1" dirty="0">
                <a:effectLst>
                  <a:outerShdw blurRad="38100" dist="38100" dir="2700000" algn="tl">
                    <a:srgbClr val="000000">
                      <a:alpha val="43137"/>
                    </a:srgbClr>
                  </a:outerShdw>
                </a:effectLst>
              </a:rPr>
              <a:t>Pure Release</a:t>
            </a:r>
          </a:p>
        </p:txBody>
      </p:sp>
      <p:sp>
        <p:nvSpPr>
          <p:cNvPr id="3" name="Subtitle 2">
            <a:extLst>
              <a:ext uri="{FF2B5EF4-FFF2-40B4-BE49-F238E27FC236}">
                <a16:creationId xmlns:a16="http://schemas.microsoft.com/office/drawing/2014/main" id="{20A5EEA9-39DB-460B-842F-5151B997D3CC}"/>
              </a:ext>
            </a:extLst>
          </p:cNvPr>
          <p:cNvSpPr>
            <a:spLocks noGrp="1"/>
          </p:cNvSpPr>
          <p:nvPr>
            <p:ph type="subTitle" idx="1"/>
          </p:nvPr>
        </p:nvSpPr>
        <p:spPr>
          <a:xfrm>
            <a:off x="1295400" y="4123764"/>
            <a:ext cx="9601200" cy="749987"/>
          </a:xfrm>
        </p:spPr>
        <p:txBody>
          <a:bodyPr>
            <a:normAutofit/>
          </a:bodyPr>
          <a:lstStyle/>
          <a:p>
            <a:r>
              <a:rPr lang="en-US" sz="3600" dirty="0" err="1"/>
              <a:t>meister</a:t>
            </a:r>
            <a:r>
              <a:rPr lang="en-US" sz="3600" dirty="0"/>
              <a:t> Eckhart’s Way to Unity with God</a:t>
            </a:r>
          </a:p>
        </p:txBody>
      </p:sp>
    </p:spTree>
    <p:extLst>
      <p:ext uri="{BB962C8B-B14F-4D97-AF65-F5344CB8AC3E}">
        <p14:creationId xmlns:p14="http://schemas.microsoft.com/office/powerpoint/2010/main" val="9630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863898-7BCA-46B6-B51F-67448E98E8D5}"/>
              </a:ext>
            </a:extLst>
          </p:cNvPr>
          <p:cNvSpPr txBox="1"/>
          <p:nvPr/>
        </p:nvSpPr>
        <p:spPr>
          <a:xfrm>
            <a:off x="603319" y="1718444"/>
            <a:ext cx="6002697" cy="4031873"/>
          </a:xfrm>
          <a:prstGeom prst="rect">
            <a:avLst/>
          </a:prstGeom>
          <a:noFill/>
        </p:spPr>
        <p:txBody>
          <a:bodyPr wrap="square" rtlCol="0">
            <a:spAutoFit/>
          </a:bodyPr>
          <a:lstStyle/>
          <a:p>
            <a:r>
              <a:rPr lang="en-US" sz="3200" dirty="0"/>
              <a:t>You should love God as he is a non-God, a non-spirit, a non-person, a non-image, but as he is a pure, unmixed bright “One,” separated from all duality; and in that One we should eternally sink down, out of something into nothing.</a:t>
            </a:r>
          </a:p>
          <a:p>
            <a:r>
              <a:rPr lang="en-US" sz="3200" dirty="0"/>
              <a:t>- Sermon 83</a:t>
            </a:r>
          </a:p>
        </p:txBody>
      </p:sp>
      <p:pic>
        <p:nvPicPr>
          <p:cNvPr id="3" name="Picture 2">
            <a:extLst>
              <a:ext uri="{FF2B5EF4-FFF2-40B4-BE49-F238E27FC236}">
                <a16:creationId xmlns:a16="http://schemas.microsoft.com/office/drawing/2014/main" id="{FD69BFD0-2608-2EAE-83AD-6F76D60C2A62}"/>
              </a:ext>
            </a:extLst>
          </p:cNvPr>
          <p:cNvPicPr>
            <a:picLocks noChangeAspect="1"/>
          </p:cNvPicPr>
          <p:nvPr/>
        </p:nvPicPr>
        <p:blipFill>
          <a:blip r:embed="rId2"/>
          <a:stretch>
            <a:fillRect/>
          </a:stretch>
        </p:blipFill>
        <p:spPr>
          <a:xfrm>
            <a:off x="7413812" y="1718444"/>
            <a:ext cx="4174869" cy="3776413"/>
          </a:xfrm>
          <a:prstGeom prst="rect">
            <a:avLst/>
          </a:prstGeom>
        </p:spPr>
      </p:pic>
    </p:spTree>
    <p:extLst>
      <p:ext uri="{BB962C8B-B14F-4D97-AF65-F5344CB8AC3E}">
        <p14:creationId xmlns:p14="http://schemas.microsoft.com/office/powerpoint/2010/main" val="22915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6B89-21D0-4A64-AD72-6453F226EB78}"/>
              </a:ext>
            </a:extLst>
          </p:cNvPr>
          <p:cNvSpPr>
            <a:spLocks noGrp="1"/>
          </p:cNvSpPr>
          <p:nvPr>
            <p:ph type="title"/>
          </p:nvPr>
        </p:nvSpPr>
        <p:spPr>
          <a:xfrm>
            <a:off x="1341120" y="345081"/>
            <a:ext cx="9509760" cy="794512"/>
          </a:xfrm>
        </p:spPr>
        <p:txBody>
          <a:bodyPr/>
          <a:lstStyle/>
          <a:p>
            <a:pPr algn="ctr"/>
            <a:r>
              <a:rPr lang="en-US" u="sng" dirty="0">
                <a:effectLst>
                  <a:outerShdw blurRad="38100" dist="38100" dir="2700000" algn="tl">
                    <a:srgbClr val="000000">
                      <a:alpha val="43137"/>
                    </a:srgbClr>
                  </a:outerShdw>
                </a:effectLst>
              </a:rPr>
              <a:t>Sinking Into Nothingness</a:t>
            </a:r>
          </a:p>
        </p:txBody>
      </p:sp>
      <p:sp>
        <p:nvSpPr>
          <p:cNvPr id="3" name="TextBox 2">
            <a:extLst>
              <a:ext uri="{FF2B5EF4-FFF2-40B4-BE49-F238E27FC236}">
                <a16:creationId xmlns:a16="http://schemas.microsoft.com/office/drawing/2014/main" id="{584C9C60-811C-48E0-80B9-7BC78A124BD2}"/>
              </a:ext>
            </a:extLst>
          </p:cNvPr>
          <p:cNvSpPr txBox="1"/>
          <p:nvPr/>
        </p:nvSpPr>
        <p:spPr>
          <a:xfrm>
            <a:off x="984504" y="1495492"/>
            <a:ext cx="10222992" cy="4770537"/>
          </a:xfrm>
          <a:prstGeom prst="rect">
            <a:avLst/>
          </a:prstGeom>
          <a:noFill/>
        </p:spPr>
        <p:txBody>
          <a:bodyPr wrap="square" rtlCol="0">
            <a:spAutoFit/>
          </a:bodyPr>
          <a:lstStyle/>
          <a:p>
            <a:r>
              <a:rPr lang="en-US" dirty="0"/>
              <a:t>Enter a state of pure nothingness…Become wholly still and detached from all images.</a:t>
            </a:r>
          </a:p>
          <a:p>
            <a:endParaRPr lang="en-US" sz="1400" dirty="0"/>
          </a:p>
          <a:p>
            <a:r>
              <a:rPr lang="en-US" dirty="0"/>
              <a:t>in God there is nothing but God…the “nothing” whose light is all lights, whose being is all beings</a:t>
            </a:r>
          </a:p>
          <a:p>
            <a:endParaRPr lang="en-US" sz="1400" dirty="0"/>
          </a:p>
          <a:p>
            <a:r>
              <a:rPr lang="en-US" dirty="0"/>
              <a:t>Now since something desirable appears in every creature, therefore people love now this and now that.  Now put aside 'this' and 'that,' and what remains is nothing but God.</a:t>
            </a:r>
          </a:p>
          <a:p>
            <a:endParaRPr lang="en-US" sz="1400" dirty="0"/>
          </a:p>
          <a:p>
            <a:r>
              <a:rPr lang="en-US" dirty="0"/>
              <a:t>Since it is God’s nature not to be like anyone, we have to come to the state of being nothing in order to enter in to the same nature that He is.  So, when I am able to establish myself in Nothing and Nothing in myself, uprooting and casting out what is in me, then I can pass into the naked being of God, which is the naked being of the spirit.  All that smacks of likeness must be ousted that I may be transplanted into God and become one with Him: one substance, one being, one nature and the Son of God. </a:t>
            </a:r>
          </a:p>
          <a:p>
            <a:endParaRPr lang="en-US" sz="1400" dirty="0"/>
          </a:p>
          <a:p>
            <a:r>
              <a:rPr lang="en-US" dirty="0"/>
              <a:t>You ought to sink down out of all your your-ness, and flow into his his-ness, and your “yours” and his “his” ought to become one “mine,” so completely that you with him perceive forever his uncreated is-ness, and his nothingness, for which there is no name.</a:t>
            </a:r>
          </a:p>
          <a:p>
            <a:endParaRPr lang="en-US" sz="1400" dirty="0"/>
          </a:p>
          <a:p>
            <a:r>
              <a:rPr lang="en-US" dirty="0"/>
              <a:t>Sink down, out of something into nothing.</a:t>
            </a:r>
          </a:p>
        </p:txBody>
      </p:sp>
    </p:spTree>
    <p:extLst>
      <p:ext uri="{BB962C8B-B14F-4D97-AF65-F5344CB8AC3E}">
        <p14:creationId xmlns:p14="http://schemas.microsoft.com/office/powerpoint/2010/main" val="109549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BD28-AD22-4E70-B671-C3AA018F1526}"/>
              </a:ext>
            </a:extLst>
          </p:cNvPr>
          <p:cNvSpPr>
            <a:spLocks noGrp="1"/>
          </p:cNvSpPr>
          <p:nvPr>
            <p:ph type="title"/>
          </p:nvPr>
        </p:nvSpPr>
        <p:spPr>
          <a:xfrm>
            <a:off x="1341120" y="275208"/>
            <a:ext cx="9509760" cy="719091"/>
          </a:xfrm>
        </p:spPr>
        <p:txBody>
          <a:bodyPr>
            <a:normAutofit/>
          </a:bodyPr>
          <a:lstStyle/>
          <a:p>
            <a:r>
              <a:rPr lang="en-US" dirty="0"/>
              <a:t>Detachment as Releasing Self, God, Distinction</a:t>
            </a:r>
          </a:p>
        </p:txBody>
      </p:sp>
      <p:sp>
        <p:nvSpPr>
          <p:cNvPr id="3" name="Content Placeholder 2">
            <a:extLst>
              <a:ext uri="{FF2B5EF4-FFF2-40B4-BE49-F238E27FC236}">
                <a16:creationId xmlns:a16="http://schemas.microsoft.com/office/drawing/2014/main" id="{D70DD2C5-4517-45F1-8D99-7FF8FFB1D34D}"/>
              </a:ext>
            </a:extLst>
          </p:cNvPr>
          <p:cNvSpPr>
            <a:spLocks noGrp="1"/>
          </p:cNvSpPr>
          <p:nvPr>
            <p:ph idx="1"/>
          </p:nvPr>
        </p:nvSpPr>
        <p:spPr>
          <a:xfrm>
            <a:off x="790113" y="1447060"/>
            <a:ext cx="10724225" cy="5051394"/>
          </a:xfrm>
        </p:spPr>
        <p:txBody>
          <a:bodyPr>
            <a:normAutofit fontScale="92500" lnSpcReduction="10000"/>
          </a:bodyPr>
          <a:lstStyle/>
          <a:p>
            <a:r>
              <a:rPr lang="en-US" dirty="0"/>
              <a:t>Releasing this and that - identities, attachments, distinctions, time-place – THINKING </a:t>
            </a:r>
          </a:p>
          <a:p>
            <a:endParaRPr lang="en-US" sz="1300" dirty="0"/>
          </a:p>
          <a:p>
            <a:r>
              <a:rPr lang="en-US" dirty="0"/>
              <a:t>“man has to go out of all forms and of himself”</a:t>
            </a:r>
          </a:p>
          <a:p>
            <a:endParaRPr lang="en-US" sz="1300" dirty="0"/>
          </a:p>
          <a:p>
            <a:r>
              <a:rPr lang="en-US" dirty="0"/>
              <a:t>Disappearance of self and disappearance of God</a:t>
            </a:r>
          </a:p>
          <a:p>
            <a:endParaRPr lang="en-US" sz="1300" dirty="0"/>
          </a:p>
          <a:p>
            <a:r>
              <a:rPr lang="en-US" dirty="0"/>
              <a:t>Wholly absorbed in the Godhead, </a:t>
            </a:r>
            <a:r>
              <a:rPr lang="en-US" b="1" dirty="0">
                <a:effectLst>
                  <a:outerShdw blurRad="38100" dist="38100" dir="2700000" algn="tl">
                    <a:srgbClr val="000000">
                      <a:alpha val="43137"/>
                    </a:srgbClr>
                  </a:outerShdw>
                </a:effectLst>
              </a:rPr>
              <a:t>niht</a:t>
            </a:r>
            <a:r>
              <a:rPr lang="en-US" dirty="0"/>
              <a:t> – the nothing, “rapt into eternity” and “receptive to nothing but God” but the divine is not an object</a:t>
            </a:r>
          </a:p>
          <a:p>
            <a:endParaRPr lang="en-US" sz="1300" dirty="0"/>
          </a:p>
          <a:p>
            <a:r>
              <a:rPr lang="en-US" dirty="0"/>
              <a:t>“All things become nothing but God for you for in all things you have your eye only on God” — all things become nothing but the nothing</a:t>
            </a:r>
          </a:p>
          <a:p>
            <a:endParaRPr lang="en-US" sz="1300" dirty="0"/>
          </a:p>
          <a:p>
            <a:r>
              <a:rPr lang="en-US" dirty="0"/>
              <a:t>In contemplative silence: nothingness</a:t>
            </a:r>
          </a:p>
          <a:p>
            <a:endParaRPr lang="en-US" dirty="0"/>
          </a:p>
          <a:p>
            <a:endParaRPr lang="en-US" dirty="0"/>
          </a:p>
        </p:txBody>
      </p:sp>
    </p:spTree>
    <p:extLst>
      <p:ext uri="{BB962C8B-B14F-4D97-AF65-F5344CB8AC3E}">
        <p14:creationId xmlns:p14="http://schemas.microsoft.com/office/powerpoint/2010/main" val="28050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3EF5341-28B6-460D-BC0E-C340DBFC7F83}"/>
              </a:ext>
            </a:extLst>
          </p:cNvPr>
          <p:cNvSpPr>
            <a:spLocks noGrp="1"/>
          </p:cNvSpPr>
          <p:nvPr>
            <p:ph type="title"/>
          </p:nvPr>
        </p:nvSpPr>
        <p:spPr>
          <a:xfrm>
            <a:off x="1341120" y="174397"/>
            <a:ext cx="9509760" cy="873168"/>
          </a:xfrm>
        </p:spPr>
        <p:txBody>
          <a:bodyPr>
            <a:normAutofit/>
          </a:bodyPr>
          <a:lstStyle/>
          <a:p>
            <a:pPr algn="ctr"/>
            <a:r>
              <a:rPr lang="en-US" sz="4000" b="1" dirty="0">
                <a:effectLst>
                  <a:outerShdw blurRad="38100" dist="38100" dir="2700000" algn="tl">
                    <a:srgbClr val="000000">
                      <a:alpha val="43137"/>
                    </a:srgbClr>
                  </a:outerShdw>
                </a:effectLst>
              </a:rPr>
              <a:t>The state of pure nothingness</a:t>
            </a:r>
          </a:p>
        </p:txBody>
      </p:sp>
      <p:sp>
        <p:nvSpPr>
          <p:cNvPr id="16" name="Content Placeholder 2">
            <a:extLst>
              <a:ext uri="{FF2B5EF4-FFF2-40B4-BE49-F238E27FC236}">
                <a16:creationId xmlns:a16="http://schemas.microsoft.com/office/drawing/2014/main" id="{9A70285D-FFE0-4127-9CC9-AE76A81CEFBF}"/>
              </a:ext>
            </a:extLst>
          </p:cNvPr>
          <p:cNvSpPr>
            <a:spLocks noGrp="1"/>
          </p:cNvSpPr>
          <p:nvPr>
            <p:ph sz="half" idx="1"/>
          </p:nvPr>
        </p:nvSpPr>
        <p:spPr>
          <a:xfrm>
            <a:off x="745724" y="1535837"/>
            <a:ext cx="5646198" cy="4864963"/>
          </a:xfrm>
        </p:spPr>
        <p:txBody>
          <a:bodyPr>
            <a:normAutofit fontScale="92500" lnSpcReduction="20000"/>
          </a:bodyPr>
          <a:lstStyle/>
          <a:p>
            <a:pPr marL="45720" indent="0">
              <a:buNone/>
            </a:pPr>
            <a:r>
              <a:rPr lang="en-US" dirty="0"/>
              <a:t>From Sermon 103:</a:t>
            </a:r>
          </a:p>
          <a:p>
            <a:pPr marL="45720" indent="0">
              <a:buNone/>
            </a:pPr>
            <a:r>
              <a:rPr lang="en-US" dirty="0"/>
              <a:t>“Enter a state of pure nothingness”</a:t>
            </a:r>
          </a:p>
          <a:p>
            <a:pPr marL="45720" indent="0">
              <a:buNone/>
            </a:pPr>
            <a:r>
              <a:rPr lang="en-US" dirty="0"/>
              <a:t>“The very best thing you can do is to remain still as long as possible”</a:t>
            </a:r>
          </a:p>
          <a:p>
            <a:pPr marL="45720" indent="0">
              <a:buNone/>
            </a:pPr>
            <a:r>
              <a:rPr lang="en-US" dirty="0"/>
              <a:t>“Remain still and do not waiver from this emptiness”</a:t>
            </a:r>
          </a:p>
          <a:p>
            <a:pPr marL="45720" indent="0">
              <a:buNone/>
            </a:pPr>
            <a:r>
              <a:rPr lang="en-US" sz="2100" dirty="0"/>
              <a:t>“We should train ourselves to keep God always present in our mind”</a:t>
            </a:r>
          </a:p>
          <a:p>
            <a:pPr marL="45720" indent="0">
              <a:buNone/>
            </a:pPr>
            <a:endParaRPr lang="en-US" sz="2100" dirty="0"/>
          </a:p>
          <a:p>
            <a:pPr marL="45720" indent="0">
              <a:buNone/>
            </a:pPr>
            <a:r>
              <a:rPr lang="en-US" dirty="0"/>
              <a:t>-- Stop thinking, enjoy the bliss of the Nothing within.</a:t>
            </a:r>
          </a:p>
          <a:p>
            <a:pPr marL="45720" indent="0">
              <a:buNone/>
            </a:pPr>
            <a:r>
              <a:rPr lang="en-US" dirty="0"/>
              <a:t>-- When you start thinking your thoughts, relax into nothing.</a:t>
            </a:r>
          </a:p>
          <a:p>
            <a:pPr marL="45720" indent="0">
              <a:buNone/>
            </a:pPr>
            <a:r>
              <a:rPr lang="en-US" dirty="0"/>
              <a:t>-- Disidentify with mental content to identify with absolute nothingness.</a:t>
            </a:r>
          </a:p>
          <a:p>
            <a:pPr marL="45720" indent="0">
              <a:buNone/>
            </a:pPr>
            <a:endParaRPr lang="en-US" dirty="0"/>
          </a:p>
        </p:txBody>
      </p:sp>
      <p:pic>
        <p:nvPicPr>
          <p:cNvPr id="6" name="Content Placeholder 5">
            <a:extLst>
              <a:ext uri="{FF2B5EF4-FFF2-40B4-BE49-F238E27FC236}">
                <a16:creationId xmlns:a16="http://schemas.microsoft.com/office/drawing/2014/main" id="{5757DD2E-81CA-478F-9DF2-EC06654F99D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3459" y="1513079"/>
            <a:ext cx="4864963" cy="4864963"/>
          </a:xfrm>
          <a:noFill/>
        </p:spPr>
      </p:pic>
    </p:spTree>
    <p:extLst>
      <p:ext uri="{BB962C8B-B14F-4D97-AF65-F5344CB8AC3E}">
        <p14:creationId xmlns:p14="http://schemas.microsoft.com/office/powerpoint/2010/main" val="159790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1DD4-6103-2F50-1C2C-C25DEE2BF2CD}"/>
              </a:ext>
            </a:extLst>
          </p:cNvPr>
          <p:cNvSpPr>
            <a:spLocks noGrp="1"/>
          </p:cNvSpPr>
          <p:nvPr>
            <p:ph type="title"/>
          </p:nvPr>
        </p:nvSpPr>
        <p:spPr>
          <a:xfrm>
            <a:off x="403412" y="467360"/>
            <a:ext cx="10447468" cy="1746922"/>
          </a:xfrm>
        </p:spPr>
        <p:txBody>
          <a:bodyPr>
            <a:normAutofit/>
          </a:bodyPr>
          <a:lstStyle/>
          <a:p>
            <a:r>
              <a:rPr lang="en-US" dirty="0"/>
              <a:t>	In this state of nothingness…</a:t>
            </a:r>
            <a:br>
              <a:rPr lang="en-US" dirty="0"/>
            </a:br>
            <a:br>
              <a:rPr lang="en-US" dirty="0"/>
            </a:br>
            <a:r>
              <a:rPr lang="en-US" dirty="0"/>
              <a:t>	of Gelassenheit…</a:t>
            </a:r>
          </a:p>
        </p:txBody>
      </p:sp>
      <p:sp>
        <p:nvSpPr>
          <p:cNvPr id="3" name="Content Placeholder 2">
            <a:extLst>
              <a:ext uri="{FF2B5EF4-FFF2-40B4-BE49-F238E27FC236}">
                <a16:creationId xmlns:a16="http://schemas.microsoft.com/office/drawing/2014/main" id="{0DEF870B-1340-0D3B-69B8-3A7E87E1AA9C}"/>
              </a:ext>
            </a:extLst>
          </p:cNvPr>
          <p:cNvSpPr>
            <a:spLocks noGrp="1"/>
          </p:cNvSpPr>
          <p:nvPr>
            <p:ph sz="half" idx="1"/>
          </p:nvPr>
        </p:nvSpPr>
        <p:spPr>
          <a:xfrm>
            <a:off x="1341120" y="3003176"/>
            <a:ext cx="4572000" cy="3022719"/>
          </a:xfrm>
        </p:spPr>
        <p:txBody>
          <a:bodyPr>
            <a:normAutofit fontScale="92500" lnSpcReduction="20000"/>
          </a:bodyPr>
          <a:lstStyle/>
          <a:p>
            <a:r>
              <a:rPr lang="en-US" sz="2400" dirty="0"/>
              <a:t>One KNOWS God</a:t>
            </a:r>
          </a:p>
          <a:p>
            <a:r>
              <a:rPr lang="en-US" sz="2400" dirty="0"/>
              <a:t>…by UNKNOWING</a:t>
            </a:r>
          </a:p>
          <a:p>
            <a:r>
              <a:rPr lang="en-US" sz="2400" dirty="0"/>
              <a:t>One awakens to God Beyond</a:t>
            </a:r>
          </a:p>
          <a:p>
            <a:r>
              <a:rPr lang="en-US" sz="2400" dirty="0"/>
              <a:t>…by going within</a:t>
            </a:r>
          </a:p>
          <a:p>
            <a:r>
              <a:rPr lang="en-US" sz="2400" dirty="0"/>
              <a:t>One realizes the nothing who is all things</a:t>
            </a:r>
          </a:p>
          <a:p>
            <a:r>
              <a:rPr lang="en-US" sz="2400" dirty="0"/>
              <a:t>…by the silencing of all thinking</a:t>
            </a:r>
          </a:p>
          <a:p>
            <a:endParaRPr lang="en-US" dirty="0"/>
          </a:p>
        </p:txBody>
      </p:sp>
      <p:pic>
        <p:nvPicPr>
          <p:cNvPr id="6" name="Content Placeholder 5">
            <a:extLst>
              <a:ext uri="{FF2B5EF4-FFF2-40B4-BE49-F238E27FC236}">
                <a16:creationId xmlns:a16="http://schemas.microsoft.com/office/drawing/2014/main" id="{7626F2B9-911E-D11F-4569-D38F858359E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66822" y="3003176"/>
            <a:ext cx="4572000" cy="3124200"/>
          </a:xfrm>
        </p:spPr>
      </p:pic>
    </p:spTree>
    <p:extLst>
      <p:ext uri="{BB962C8B-B14F-4D97-AF65-F5344CB8AC3E}">
        <p14:creationId xmlns:p14="http://schemas.microsoft.com/office/powerpoint/2010/main" val="334202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16131-EE4D-4221-94F4-D19CE5C3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13" y="421133"/>
            <a:ext cx="10653204" cy="5992428"/>
          </a:xfrm>
          <a:prstGeom prst="rect">
            <a:avLst/>
          </a:prstGeom>
        </p:spPr>
      </p:pic>
      <p:sp>
        <p:nvSpPr>
          <p:cNvPr id="7" name="TextBox 6">
            <a:extLst>
              <a:ext uri="{FF2B5EF4-FFF2-40B4-BE49-F238E27FC236}">
                <a16:creationId xmlns:a16="http://schemas.microsoft.com/office/drawing/2014/main" id="{26B28E48-1687-4034-90D5-7C8CFB8C5FF2}"/>
              </a:ext>
            </a:extLst>
          </p:cNvPr>
          <p:cNvSpPr txBox="1"/>
          <p:nvPr/>
        </p:nvSpPr>
        <p:spPr>
          <a:xfrm>
            <a:off x="3568823" y="861134"/>
            <a:ext cx="5184560" cy="5262979"/>
          </a:xfrm>
          <a:prstGeom prst="rect">
            <a:avLst/>
          </a:prstGeom>
          <a:noFill/>
        </p:spPr>
        <p:txBody>
          <a:bodyPr wrap="square" rtlCol="0">
            <a:spAutoFit/>
          </a:bodyPr>
          <a:lstStyle/>
          <a:p>
            <a:r>
              <a:rPr lang="en-US" sz="2800" b="1" u="sng" dirty="0">
                <a:solidFill>
                  <a:srgbClr val="FFFF00"/>
                </a:solidFill>
                <a:effectLst>
                  <a:outerShdw blurRad="38100" dist="38100" dir="2700000" algn="tl">
                    <a:srgbClr val="000000">
                      <a:alpha val="43137"/>
                    </a:srgbClr>
                  </a:outerShdw>
                </a:effectLst>
              </a:rPr>
              <a:t>In God There Is Nothing but God </a:t>
            </a:r>
          </a:p>
          <a:p>
            <a:endParaRPr lang="en-US" sz="2800" b="1" dirty="0">
              <a:solidFill>
                <a:srgbClr val="FFFF00"/>
              </a:solidFill>
            </a:endParaRPr>
          </a:p>
          <a:p>
            <a:r>
              <a:rPr lang="en-US" sz="2800" b="1" dirty="0">
                <a:solidFill>
                  <a:srgbClr val="FFFF00"/>
                </a:solidFill>
                <a:effectLst>
                  <a:outerShdw blurRad="38100" dist="38100" dir="2700000" algn="tl">
                    <a:srgbClr val="000000">
                      <a:alpha val="43137"/>
                    </a:srgbClr>
                  </a:outerShdw>
                </a:effectLst>
              </a:rPr>
              <a:t>In God there is nothing but God, </a:t>
            </a:r>
          </a:p>
          <a:p>
            <a:r>
              <a:rPr lang="en-US" sz="2800" b="1" dirty="0">
                <a:solidFill>
                  <a:srgbClr val="FFFF00"/>
                </a:solidFill>
                <a:effectLst>
                  <a:outerShdw blurRad="38100" dist="38100" dir="2700000" algn="tl">
                    <a:srgbClr val="000000">
                      <a:alpha val="43137"/>
                    </a:srgbClr>
                  </a:outerShdw>
                </a:effectLst>
              </a:rPr>
              <a:t>and when you come to know </a:t>
            </a:r>
          </a:p>
          <a:p>
            <a:r>
              <a:rPr lang="en-US" sz="2800" b="1" dirty="0">
                <a:solidFill>
                  <a:srgbClr val="FFFF00"/>
                </a:solidFill>
                <a:effectLst>
                  <a:outerShdw blurRad="38100" dist="38100" dir="2700000" algn="tl">
                    <a:srgbClr val="000000">
                      <a:alpha val="43137"/>
                    </a:srgbClr>
                  </a:outerShdw>
                </a:effectLst>
              </a:rPr>
              <a:t>all creatures in this nothing, </a:t>
            </a:r>
          </a:p>
          <a:p>
            <a:r>
              <a:rPr lang="en-US" sz="2800" b="1" dirty="0">
                <a:solidFill>
                  <a:srgbClr val="FFFF00"/>
                </a:solidFill>
                <a:effectLst>
                  <a:outerShdw blurRad="38100" dist="38100" dir="2700000" algn="tl">
                    <a:srgbClr val="000000">
                      <a:alpha val="43137"/>
                    </a:srgbClr>
                  </a:outerShdw>
                </a:effectLst>
              </a:rPr>
              <a:t>you come to know the nothing </a:t>
            </a:r>
          </a:p>
          <a:p>
            <a:r>
              <a:rPr lang="en-US" sz="2800" b="1" dirty="0">
                <a:solidFill>
                  <a:srgbClr val="FFFF00"/>
                </a:solidFill>
                <a:effectLst>
                  <a:outerShdw blurRad="38100" dist="38100" dir="2700000" algn="tl">
                    <a:srgbClr val="000000">
                      <a:alpha val="43137"/>
                    </a:srgbClr>
                  </a:outerShdw>
                </a:effectLst>
              </a:rPr>
              <a:t>that is God. So try to know </a:t>
            </a:r>
          </a:p>
          <a:p>
            <a:r>
              <a:rPr lang="en-US" sz="2800" b="1" dirty="0">
                <a:solidFill>
                  <a:srgbClr val="FFFF00"/>
                </a:solidFill>
                <a:effectLst>
                  <a:outerShdw blurRad="38100" dist="38100" dir="2700000" algn="tl">
                    <a:srgbClr val="000000">
                      <a:alpha val="43137"/>
                    </a:srgbClr>
                  </a:outerShdw>
                </a:effectLst>
              </a:rPr>
              <a:t>creatures in the nothing beyond </a:t>
            </a:r>
          </a:p>
          <a:p>
            <a:r>
              <a:rPr lang="en-US" sz="2800" b="1" dirty="0">
                <a:solidFill>
                  <a:srgbClr val="FFFF00"/>
                </a:solidFill>
                <a:effectLst>
                  <a:outerShdw blurRad="38100" dist="38100" dir="2700000" algn="tl">
                    <a:srgbClr val="000000">
                      <a:alpha val="43137"/>
                    </a:srgbClr>
                  </a:outerShdw>
                </a:effectLst>
              </a:rPr>
              <a:t>every something, and there find </a:t>
            </a:r>
          </a:p>
          <a:p>
            <a:r>
              <a:rPr lang="en-US" sz="2800" b="1" dirty="0">
                <a:solidFill>
                  <a:srgbClr val="FFFF00"/>
                </a:solidFill>
                <a:effectLst>
                  <a:outerShdw blurRad="38100" dist="38100" dir="2700000" algn="tl">
                    <a:srgbClr val="000000">
                      <a:alpha val="43137"/>
                    </a:srgbClr>
                  </a:outerShdw>
                </a:effectLst>
              </a:rPr>
              <a:t>this nothing in every something, </a:t>
            </a:r>
          </a:p>
          <a:p>
            <a:r>
              <a:rPr lang="en-US" sz="2800" b="1" dirty="0">
                <a:solidFill>
                  <a:srgbClr val="FFFF00"/>
                </a:solidFill>
                <a:effectLst>
                  <a:outerShdw blurRad="38100" dist="38100" dir="2700000" algn="tl">
                    <a:srgbClr val="000000">
                      <a:alpha val="43137"/>
                    </a:srgbClr>
                  </a:outerShdw>
                </a:effectLst>
              </a:rPr>
              <a:t>which is God. You will either </a:t>
            </a:r>
          </a:p>
          <a:p>
            <a:r>
              <a:rPr lang="en-US" sz="2800" b="1" dirty="0">
                <a:solidFill>
                  <a:srgbClr val="FFFF00"/>
                </a:solidFill>
                <a:effectLst>
                  <a:outerShdw blurRad="38100" dist="38100" dir="2700000" algn="tl">
                    <a:srgbClr val="000000">
                      <a:alpha val="43137"/>
                    </a:srgbClr>
                  </a:outerShdw>
                </a:effectLst>
              </a:rPr>
              <a:t>understand this or you will not.</a:t>
            </a:r>
          </a:p>
        </p:txBody>
      </p:sp>
    </p:spTree>
    <p:extLst>
      <p:ext uri="{BB962C8B-B14F-4D97-AF65-F5344CB8AC3E}">
        <p14:creationId xmlns:p14="http://schemas.microsoft.com/office/powerpoint/2010/main" val="394337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1C3BF-5762-5A53-4230-A70498C08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764" y="1299882"/>
            <a:ext cx="4620324" cy="4620324"/>
          </a:xfrm>
          <a:prstGeom prst="rect">
            <a:avLst/>
          </a:prstGeom>
        </p:spPr>
      </p:pic>
      <p:sp>
        <p:nvSpPr>
          <p:cNvPr id="4" name="TextBox 3">
            <a:extLst>
              <a:ext uri="{FF2B5EF4-FFF2-40B4-BE49-F238E27FC236}">
                <a16:creationId xmlns:a16="http://schemas.microsoft.com/office/drawing/2014/main" id="{A2066C64-0DE7-CA8E-6804-441F40E199FA}"/>
              </a:ext>
            </a:extLst>
          </p:cNvPr>
          <p:cNvSpPr txBox="1"/>
          <p:nvPr/>
        </p:nvSpPr>
        <p:spPr>
          <a:xfrm>
            <a:off x="242047" y="1299882"/>
            <a:ext cx="6158753" cy="4031873"/>
          </a:xfrm>
          <a:prstGeom prst="rect">
            <a:avLst/>
          </a:prstGeom>
          <a:noFill/>
        </p:spPr>
        <p:txBody>
          <a:bodyPr wrap="square" rtlCol="0">
            <a:spAutoFit/>
          </a:bodyPr>
          <a:lstStyle/>
          <a:p>
            <a:r>
              <a:rPr lang="en-US" sz="3200" dirty="0"/>
              <a:t>The </a:t>
            </a:r>
            <a:r>
              <a:rPr lang="en-US" sz="3200" i="1" dirty="0"/>
              <a:t>I</a:t>
            </a:r>
            <a:r>
              <a:rPr lang="en-US" sz="3200" dirty="0"/>
              <a:t> is the indistinct nothingness</a:t>
            </a:r>
          </a:p>
          <a:p>
            <a:endParaRPr lang="en-US" sz="3200" dirty="0"/>
          </a:p>
          <a:p>
            <a:r>
              <a:rPr lang="en-US" sz="3200" dirty="0"/>
              <a:t>…realized in contemplative silence </a:t>
            </a:r>
          </a:p>
          <a:p>
            <a:endParaRPr lang="en-US" sz="3200" dirty="0"/>
          </a:p>
          <a:p>
            <a:r>
              <a:rPr lang="en-US" sz="3200" dirty="0"/>
              <a:t>…a silence so absolute that one is knowing nothing, wanting nothing, having nothing, doing nothing, being nothing.</a:t>
            </a:r>
          </a:p>
        </p:txBody>
      </p:sp>
    </p:spTree>
    <p:extLst>
      <p:ext uri="{BB962C8B-B14F-4D97-AF65-F5344CB8AC3E}">
        <p14:creationId xmlns:p14="http://schemas.microsoft.com/office/powerpoint/2010/main" val="14848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E5DB-9528-12F6-2996-DB17EEB9CE1F}"/>
              </a:ext>
            </a:extLst>
          </p:cNvPr>
          <p:cNvSpPr>
            <a:spLocks noGrp="1"/>
          </p:cNvSpPr>
          <p:nvPr>
            <p:ph type="title"/>
          </p:nvPr>
        </p:nvSpPr>
        <p:spPr>
          <a:xfrm>
            <a:off x="1341120" y="2812288"/>
            <a:ext cx="9509760" cy="1141147"/>
          </a:xfrm>
        </p:spPr>
        <p:txBody>
          <a:bodyPr>
            <a:normAutofit/>
          </a:bodyPr>
          <a:lstStyle/>
          <a:p>
            <a:pPr algn="ctr"/>
            <a:r>
              <a:rPr lang="en-US" sz="6000" dirty="0"/>
              <a:t>What, then, is Gelassenheit?</a:t>
            </a:r>
          </a:p>
        </p:txBody>
      </p:sp>
    </p:spTree>
    <p:extLst>
      <p:ext uri="{BB962C8B-B14F-4D97-AF65-F5344CB8AC3E}">
        <p14:creationId xmlns:p14="http://schemas.microsoft.com/office/powerpoint/2010/main" val="383954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E8B81-85CE-6D6D-2965-9CB2C1BC56DC}"/>
              </a:ext>
            </a:extLst>
          </p:cNvPr>
          <p:cNvSpPr txBox="1"/>
          <p:nvPr/>
        </p:nvSpPr>
        <p:spPr>
          <a:xfrm>
            <a:off x="735106" y="1843950"/>
            <a:ext cx="10721788" cy="3170099"/>
          </a:xfrm>
          <a:prstGeom prst="rect">
            <a:avLst/>
          </a:prstGeom>
          <a:noFill/>
        </p:spPr>
        <p:txBody>
          <a:bodyPr wrap="square" rtlCol="0">
            <a:spAutoFit/>
          </a:bodyPr>
          <a:lstStyle/>
          <a:p>
            <a:pPr algn="ctr"/>
            <a:r>
              <a:rPr lang="en-US" sz="4000" dirty="0"/>
              <a:t>The right state of mind…</a:t>
            </a:r>
          </a:p>
          <a:p>
            <a:pPr algn="ctr"/>
            <a:endParaRPr lang="en-US" sz="4000" dirty="0"/>
          </a:p>
          <a:p>
            <a:pPr algn="ctr"/>
            <a:r>
              <a:rPr lang="en-US" sz="4000" dirty="0"/>
              <a:t>The state of pure nothingness…</a:t>
            </a:r>
          </a:p>
          <a:p>
            <a:pPr algn="ctr"/>
            <a:endParaRPr lang="en-US" sz="4000" dirty="0"/>
          </a:p>
          <a:p>
            <a:pPr algn="ctr"/>
            <a:r>
              <a:rPr lang="en-US" sz="4000" dirty="0"/>
              <a:t>Willing nothing, knowing nothing, having nothing</a:t>
            </a:r>
          </a:p>
        </p:txBody>
      </p:sp>
    </p:spTree>
    <p:extLst>
      <p:ext uri="{BB962C8B-B14F-4D97-AF65-F5344CB8AC3E}">
        <p14:creationId xmlns:p14="http://schemas.microsoft.com/office/powerpoint/2010/main" val="42813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72766F-4BCB-4291-A089-E91B0382C830}"/>
              </a:ext>
            </a:extLst>
          </p:cNvPr>
          <p:cNvSpPr txBox="1"/>
          <p:nvPr/>
        </p:nvSpPr>
        <p:spPr>
          <a:xfrm>
            <a:off x="2096609" y="1828800"/>
            <a:ext cx="7998781" cy="3724096"/>
          </a:xfrm>
          <a:prstGeom prst="rect">
            <a:avLst/>
          </a:prstGeom>
          <a:noFill/>
        </p:spPr>
        <p:txBody>
          <a:bodyPr wrap="square" rtlCol="0">
            <a:spAutoFit/>
          </a:bodyPr>
          <a:lstStyle/>
          <a:p>
            <a:pPr algn="ctr"/>
            <a:r>
              <a:rPr lang="en-US" sz="4000" dirty="0"/>
              <a:t>The single action of the spiritual path is to reduce self to nothingness…</a:t>
            </a:r>
          </a:p>
          <a:p>
            <a:pPr algn="ctr"/>
            <a:endParaRPr lang="en-US" sz="3200" dirty="0"/>
          </a:p>
          <a:p>
            <a:pPr algn="ctr"/>
            <a:r>
              <a:rPr lang="en-US" sz="4000" dirty="0"/>
              <a:t>…the nothing whose light is all lights, whose being is all beings</a:t>
            </a:r>
          </a:p>
          <a:p>
            <a:endParaRPr lang="en-US" sz="3600" dirty="0"/>
          </a:p>
        </p:txBody>
      </p:sp>
    </p:spTree>
    <p:extLst>
      <p:ext uri="{BB962C8B-B14F-4D97-AF65-F5344CB8AC3E}">
        <p14:creationId xmlns:p14="http://schemas.microsoft.com/office/powerpoint/2010/main" val="372005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0"/>
            <a:ext cx="9601200" cy="2259106"/>
          </a:xfrm>
        </p:spPr>
        <p:txBody>
          <a:bodyPr>
            <a:noAutofit/>
          </a:bodyPr>
          <a:lstStyle/>
          <a:p>
            <a:r>
              <a:rPr lang="en-US" sz="7200" dirty="0"/>
              <a:t>Release into the </a:t>
            </a:r>
            <a:br>
              <a:rPr lang="en-US" sz="7200" dirty="0"/>
            </a:br>
            <a:r>
              <a:rPr lang="en-US" sz="7200" dirty="0"/>
              <a:t>God beyond God</a:t>
            </a:r>
          </a:p>
        </p:txBody>
      </p:sp>
    </p:spTree>
    <p:extLst>
      <p:ext uri="{BB962C8B-B14F-4D97-AF65-F5344CB8AC3E}">
        <p14:creationId xmlns:p14="http://schemas.microsoft.com/office/powerpoint/2010/main" val="409841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0C69-1CB5-3D1D-03F6-1902237E5006}"/>
              </a:ext>
            </a:extLst>
          </p:cNvPr>
          <p:cNvSpPr>
            <a:spLocks noGrp="1"/>
          </p:cNvSpPr>
          <p:nvPr>
            <p:ph type="title"/>
          </p:nvPr>
        </p:nvSpPr>
        <p:spPr>
          <a:xfrm>
            <a:off x="1341120" y="467360"/>
            <a:ext cx="9509760" cy="1056640"/>
          </a:xfrm>
        </p:spPr>
        <p:txBody>
          <a:bodyPr>
            <a:normAutofit/>
          </a:bodyPr>
          <a:lstStyle/>
          <a:p>
            <a:r>
              <a:rPr lang="en-US" sz="3600" b="1" dirty="0">
                <a:effectLst>
                  <a:outerShdw blurRad="38100" dist="38100" dir="2700000" algn="tl">
                    <a:srgbClr val="000000">
                      <a:alpha val="43137"/>
                    </a:srgbClr>
                  </a:outerShdw>
                </a:effectLst>
              </a:rPr>
              <a:t>Gelassenheit as Apophatic Practice</a:t>
            </a:r>
          </a:p>
        </p:txBody>
      </p:sp>
      <p:sp>
        <p:nvSpPr>
          <p:cNvPr id="3" name="Content Placeholder 2">
            <a:extLst>
              <a:ext uri="{FF2B5EF4-FFF2-40B4-BE49-F238E27FC236}">
                <a16:creationId xmlns:a16="http://schemas.microsoft.com/office/drawing/2014/main" id="{3618C63B-5E18-373A-73F9-05C5B6B08B7F}"/>
              </a:ext>
            </a:extLst>
          </p:cNvPr>
          <p:cNvSpPr>
            <a:spLocks noGrp="1"/>
          </p:cNvSpPr>
          <p:nvPr>
            <p:ph idx="1"/>
          </p:nvPr>
        </p:nvSpPr>
        <p:spPr>
          <a:xfrm>
            <a:off x="1341120" y="1901952"/>
            <a:ext cx="9509760" cy="4488688"/>
          </a:xfrm>
        </p:spPr>
        <p:txBody>
          <a:bodyPr>
            <a:normAutofit/>
          </a:bodyPr>
          <a:lstStyle/>
          <a:p>
            <a:r>
              <a:rPr lang="en-US" dirty="0">
                <a:effectLst>
                  <a:outerShdw blurRad="38100" dist="38100" dir="2700000" algn="tl">
                    <a:srgbClr val="000000">
                      <a:alpha val="43137"/>
                    </a:srgbClr>
                  </a:outerShdw>
                </a:effectLst>
              </a:rPr>
              <a:t>Abiding in the state of non-thinking nothingness</a:t>
            </a:r>
          </a:p>
          <a:p>
            <a:r>
              <a:rPr lang="en-US" dirty="0">
                <a:effectLst>
                  <a:outerShdw blurRad="38100" dist="38100" dir="2700000" algn="tl">
                    <a:srgbClr val="000000">
                      <a:alpha val="43137"/>
                    </a:srgbClr>
                  </a:outerShdw>
                </a:effectLst>
              </a:rPr>
              <a:t>A spiritual state in which one does not think but only effortlessly remains nothing or sinks down out of something (thinking, identities, attachments) into the Nothing</a:t>
            </a:r>
          </a:p>
          <a:p>
            <a:r>
              <a:rPr lang="en-US" dirty="0">
                <a:effectLst>
                  <a:outerShdw blurRad="38100" dist="38100" dir="2700000" algn="tl">
                    <a:srgbClr val="000000">
                      <a:alpha val="43137"/>
                    </a:srgbClr>
                  </a:outerShdw>
                </a:effectLst>
              </a:rPr>
              <a:t>In this state, one wants, knows, has nothing</a:t>
            </a:r>
          </a:p>
          <a:p>
            <a:r>
              <a:rPr lang="en-US" dirty="0">
                <a:effectLst>
                  <a:outerShdw blurRad="38100" dist="38100" dir="2700000" algn="tl">
                    <a:srgbClr val="000000">
                      <a:alpha val="43137"/>
                    </a:srgbClr>
                  </a:outerShdw>
                </a:effectLst>
              </a:rPr>
              <a:t>When an attachment “flares up” then one returns to this state and meets the attachment with the nothingness</a:t>
            </a:r>
          </a:p>
          <a:p>
            <a:r>
              <a:rPr lang="en-US" dirty="0">
                <a:effectLst>
                  <a:outerShdw blurRad="38100" dist="38100" dir="2700000" algn="tl">
                    <a:srgbClr val="000000">
                      <a:alpha val="43137"/>
                    </a:srgbClr>
                  </a:outerShdw>
                </a:effectLst>
              </a:rPr>
              <a:t>In this state, the self is reduced to the Nothing that the self always already is but is made to feel unreal by attachment to self and thinking</a:t>
            </a:r>
          </a:p>
          <a:p>
            <a:r>
              <a:rPr lang="en-US" dirty="0">
                <a:effectLst>
                  <a:outerShdw blurRad="38100" dist="38100" dir="2700000" algn="tl">
                    <a:srgbClr val="000000">
                      <a:alpha val="43137"/>
                    </a:srgbClr>
                  </a:outerShdw>
                </a:effectLst>
              </a:rPr>
              <a:t>To center on nothing but God and pay attention to God does not mean thinking about God but resting in nothingness because God is not a thing</a:t>
            </a:r>
          </a:p>
          <a:p>
            <a:r>
              <a:rPr lang="en-US" dirty="0">
                <a:effectLst>
                  <a:outerShdw blurRad="38100" dist="38100" dir="2700000" algn="tl">
                    <a:srgbClr val="000000">
                      <a:alpha val="43137"/>
                    </a:srgbClr>
                  </a:outerShdw>
                </a:effectLst>
              </a:rPr>
              <a:t>To remain in this state is to release oneself into the God beyond God</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232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C4AF-911E-2A08-92BC-05E604552FFF}"/>
              </a:ext>
            </a:extLst>
          </p:cNvPr>
          <p:cNvSpPr>
            <a:spLocks noGrp="1"/>
          </p:cNvSpPr>
          <p:nvPr>
            <p:ph type="title"/>
          </p:nvPr>
        </p:nvSpPr>
        <p:spPr/>
        <p:txBody>
          <a:bodyPr>
            <a:normAutofit/>
          </a:bodyPr>
          <a:lstStyle/>
          <a:p>
            <a:r>
              <a:rPr lang="en-US" sz="3600" b="1" dirty="0"/>
              <a:t>Negative Theology &amp; Gelassenheit</a:t>
            </a:r>
          </a:p>
        </p:txBody>
      </p:sp>
      <p:sp>
        <p:nvSpPr>
          <p:cNvPr id="3" name="Content Placeholder 2">
            <a:extLst>
              <a:ext uri="{FF2B5EF4-FFF2-40B4-BE49-F238E27FC236}">
                <a16:creationId xmlns:a16="http://schemas.microsoft.com/office/drawing/2014/main" id="{B3C2833B-1C29-1732-7D00-95E5C9C7A477}"/>
              </a:ext>
            </a:extLst>
          </p:cNvPr>
          <p:cNvSpPr>
            <a:spLocks noGrp="1"/>
          </p:cNvSpPr>
          <p:nvPr>
            <p:ph idx="1"/>
          </p:nvPr>
        </p:nvSpPr>
        <p:spPr>
          <a:xfrm>
            <a:off x="1341120" y="2169459"/>
            <a:ext cx="9509760" cy="3860120"/>
          </a:xfrm>
        </p:spPr>
        <p:txBody>
          <a:bodyPr>
            <a:normAutofit/>
          </a:bodyPr>
          <a:lstStyle/>
          <a:p>
            <a:r>
              <a:rPr lang="en-US" sz="2400" dirty="0"/>
              <a:t>Meister Eckhart used negative theology in his sermons</a:t>
            </a:r>
          </a:p>
          <a:p>
            <a:r>
              <a:rPr lang="en-US" sz="2400" dirty="0"/>
              <a:t>Negative theology recognizes God as MYSTERY, beyond all thinking and all existence</a:t>
            </a:r>
          </a:p>
          <a:p>
            <a:r>
              <a:rPr lang="en-US" sz="2400" dirty="0"/>
              <a:t>In Sermon 23, Eckhart denies the classic names for God (goodness, being, truth, oneness) and then asks, “But if God is neither goodness nor being nor truth nor one, what then is He? He is pure nothing; he is neither this nor that.”</a:t>
            </a:r>
          </a:p>
          <a:p>
            <a:r>
              <a:rPr lang="en-US" sz="2400" dirty="0"/>
              <a:t>Eckhart’s understanding of divine mystery affects his understanding of </a:t>
            </a:r>
            <a:r>
              <a:rPr lang="en-US" sz="2400" b="1" dirty="0"/>
              <a:t>Gelassenheit</a:t>
            </a:r>
          </a:p>
        </p:txBody>
      </p:sp>
    </p:spTree>
    <p:extLst>
      <p:ext uri="{BB962C8B-B14F-4D97-AF65-F5344CB8AC3E}">
        <p14:creationId xmlns:p14="http://schemas.microsoft.com/office/powerpoint/2010/main" val="370837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F479-7B2B-F856-FFF7-85A3AA23DEAE}"/>
              </a:ext>
            </a:extLst>
          </p:cNvPr>
          <p:cNvSpPr>
            <a:spLocks noGrp="1"/>
          </p:cNvSpPr>
          <p:nvPr>
            <p:ph type="title"/>
          </p:nvPr>
        </p:nvSpPr>
        <p:spPr>
          <a:xfrm>
            <a:off x="1341120" y="1295399"/>
            <a:ext cx="9509760" cy="4267201"/>
          </a:xfrm>
        </p:spPr>
        <p:txBody>
          <a:bodyPr>
            <a:normAutofit/>
          </a:bodyPr>
          <a:lstStyle/>
          <a:p>
            <a:pPr algn="ctr">
              <a:lnSpc>
                <a:spcPct val="150000"/>
              </a:lnSpc>
            </a:pPr>
            <a:r>
              <a:rPr lang="en-US" sz="4400" dirty="0">
                <a:effectLst>
                  <a:outerShdw blurRad="38100" dist="38100" dir="2700000" algn="tl">
                    <a:srgbClr val="000000">
                      <a:alpha val="43137"/>
                    </a:srgbClr>
                  </a:outerShdw>
                </a:effectLst>
              </a:rPr>
              <a:t>Gelassenheit means releasing everything</a:t>
            </a:r>
            <a:br>
              <a:rPr lang="en-US" sz="4400" dirty="0">
                <a:effectLst>
                  <a:outerShdw blurRad="38100" dist="38100" dir="2700000" algn="tl">
                    <a:srgbClr val="000000">
                      <a:alpha val="43137"/>
                    </a:srgbClr>
                  </a:outerShdw>
                </a:effectLst>
              </a:rPr>
            </a:br>
            <a:r>
              <a:rPr lang="en-US" sz="4400" i="1" dirty="0">
                <a:effectLst>
                  <a:outerShdw blurRad="38100" dist="38100" dir="2700000" algn="tl">
                    <a:srgbClr val="000000">
                      <a:alpha val="43137"/>
                    </a:srgbClr>
                  </a:outerShdw>
                </a:effectLst>
              </a:rPr>
              <a:t>Even God.</a:t>
            </a:r>
            <a:br>
              <a:rPr lang="en-US" sz="4400" i="1"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Insofar as God is a thing,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one needs to release God.</a:t>
            </a:r>
          </a:p>
        </p:txBody>
      </p:sp>
    </p:spTree>
    <p:extLst>
      <p:ext uri="{BB962C8B-B14F-4D97-AF65-F5344CB8AC3E}">
        <p14:creationId xmlns:p14="http://schemas.microsoft.com/office/powerpoint/2010/main" val="387369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35F0-771B-C629-071E-D7FA981B1A36}"/>
              </a:ext>
            </a:extLst>
          </p:cNvPr>
          <p:cNvSpPr>
            <a:spLocks noGrp="1"/>
          </p:cNvSpPr>
          <p:nvPr>
            <p:ph type="title"/>
          </p:nvPr>
        </p:nvSpPr>
        <p:spPr>
          <a:xfrm>
            <a:off x="896471" y="467360"/>
            <a:ext cx="9954409" cy="1092499"/>
          </a:xfrm>
        </p:spPr>
        <p:txBody>
          <a:bodyPr/>
          <a:lstStyle/>
          <a:p>
            <a:r>
              <a:rPr lang="en-US" dirty="0">
                <a:effectLst>
                  <a:outerShdw blurRad="38100" dist="38100" dir="2700000" algn="tl">
                    <a:srgbClr val="000000">
                      <a:alpha val="43137"/>
                    </a:srgbClr>
                  </a:outerShdw>
                </a:effectLst>
              </a:rPr>
              <a:t>Sermon 48: Beyond divine </a:t>
            </a:r>
            <a:r>
              <a:rPr lang="en-US" dirty="0" err="1">
                <a:effectLst>
                  <a:outerShdw blurRad="38100" dist="38100" dir="2700000" algn="tl">
                    <a:srgbClr val="000000">
                      <a:alpha val="43137"/>
                    </a:srgbClr>
                  </a:outerShdw>
                </a:effectLst>
              </a:rPr>
              <a:t>Eigenschaft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0C9AA3C-BB89-7AA6-6DF2-D17CC9F753D7}"/>
              </a:ext>
            </a:extLst>
          </p:cNvPr>
          <p:cNvSpPr>
            <a:spLocks noGrp="1"/>
          </p:cNvSpPr>
          <p:nvPr>
            <p:ph idx="1"/>
          </p:nvPr>
        </p:nvSpPr>
        <p:spPr>
          <a:xfrm>
            <a:off x="896471" y="1901952"/>
            <a:ext cx="9954409" cy="4488688"/>
          </a:xfrm>
        </p:spPr>
        <p:txBody>
          <a:bodyPr/>
          <a:lstStyle/>
          <a:p>
            <a:pPr marL="45720" indent="0">
              <a:buNone/>
            </a:pPr>
            <a:r>
              <a:rPr lang="en-US" dirty="0"/>
              <a:t>Sometimes I have spoken of a light that is uncreated…and that is in the soul…This spark rejects all created things, and wants nothing but its naked God, as he is in himself.  It is not content with the Father or the Son or the Holy Spirit, or with the three persons so far as each of them persists in his properties.  I say truly that this light is not content with the divine nature’s generative or fruitful qualities.  I will say more, surprising though this is.  I speak in all truth, truth that is eternal and enduring, that this same light is not content with the simple divine essence in its repose, as it neither gives nor receives; but it wants to know the source of this essence, it wants to go into the simple ground, into the quiet desert, into which distinction never gazed, not the Father, nor the Son, nor the Holy Spirit.  In the innermost part, where no one dwells, there is contentment for that light, and there it is more inward than it can be to itself, for this ground is a simple silence, in itself immovable.</a:t>
            </a:r>
          </a:p>
          <a:p>
            <a:pPr marL="45720" indent="0">
              <a:buNone/>
            </a:pPr>
            <a:endParaRPr lang="en-US" sz="1800" dirty="0"/>
          </a:p>
          <a:p>
            <a:pPr marL="45720" indent="0">
              <a:buNone/>
            </a:pPr>
            <a:r>
              <a:rPr lang="en-US" i="1" dirty="0">
                <a:effectLst>
                  <a:outerShdw blurRad="38100" dist="38100" dir="2700000" algn="tl">
                    <a:srgbClr val="000000">
                      <a:alpha val="43137"/>
                    </a:srgbClr>
                  </a:outerShdw>
                </a:effectLst>
              </a:rPr>
              <a:t>God can be a possession, too; even the orthodox understanding of God</a:t>
            </a:r>
          </a:p>
        </p:txBody>
      </p:sp>
    </p:spTree>
    <p:extLst>
      <p:ext uri="{BB962C8B-B14F-4D97-AF65-F5344CB8AC3E}">
        <p14:creationId xmlns:p14="http://schemas.microsoft.com/office/powerpoint/2010/main" val="18489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350C0C-9F54-4CF7-8AC0-1A89C6C7C184}"/>
              </a:ext>
            </a:extLst>
          </p:cNvPr>
          <p:cNvSpPr>
            <a:spLocks noGrp="1"/>
          </p:cNvSpPr>
          <p:nvPr>
            <p:ph idx="1"/>
          </p:nvPr>
        </p:nvSpPr>
        <p:spPr>
          <a:xfrm>
            <a:off x="1168101" y="1397885"/>
            <a:ext cx="9855798" cy="5053035"/>
          </a:xfrm>
        </p:spPr>
        <p:txBody>
          <a:bodyPr>
            <a:normAutofit/>
          </a:bodyPr>
          <a:lstStyle/>
          <a:p>
            <a:r>
              <a:rPr lang="en-US" sz="2800" dirty="0"/>
              <a:t>Gently release this and this and what remains is nothing but God</a:t>
            </a:r>
          </a:p>
          <a:p>
            <a:pPr lvl="1"/>
            <a:r>
              <a:rPr lang="en-US" sz="2400" i="1" dirty="0"/>
              <a:t>Detach from distinction, particularity, from being separate</a:t>
            </a:r>
          </a:p>
          <a:p>
            <a:endParaRPr lang="en-US" sz="1600" dirty="0"/>
          </a:p>
          <a:p>
            <a:r>
              <a:rPr lang="en-US" sz="2800" dirty="0"/>
              <a:t>Detachment means “desiring neither this nor that. It does not wish for anything but to exist. To be either this or that is not its wish. For if anyone wishes to be this or that, he wants to be something, but detachment wishes to be nothing. For this reason it is not a burden to anything.” – on Detachment</a:t>
            </a:r>
          </a:p>
          <a:p>
            <a:endParaRPr lang="en-US" sz="1600" dirty="0"/>
          </a:p>
          <a:p>
            <a:r>
              <a:rPr lang="en-US" sz="2800" dirty="0"/>
              <a:t>When the detached heart has the highest aim, it must be toward the Nothing – On Detachment</a:t>
            </a:r>
          </a:p>
        </p:txBody>
      </p:sp>
    </p:spTree>
    <p:extLst>
      <p:ext uri="{BB962C8B-B14F-4D97-AF65-F5344CB8AC3E}">
        <p14:creationId xmlns:p14="http://schemas.microsoft.com/office/powerpoint/2010/main" val="205279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DAED44-57CE-47E1-B576-A033CC586BE6}"/>
              </a:ext>
            </a:extLst>
          </p:cNvPr>
          <p:cNvSpPr txBox="1"/>
          <p:nvPr/>
        </p:nvSpPr>
        <p:spPr>
          <a:xfrm>
            <a:off x="436311" y="582067"/>
            <a:ext cx="6027242" cy="5693866"/>
          </a:xfrm>
          <a:prstGeom prst="rect">
            <a:avLst/>
          </a:prstGeom>
          <a:noFill/>
        </p:spPr>
        <p:txBody>
          <a:bodyPr wrap="square" rtlCol="0">
            <a:spAutoFit/>
          </a:bodyPr>
          <a:lstStyle/>
          <a:p>
            <a:pPr algn="just"/>
            <a:r>
              <a:rPr lang="en-US" sz="2800" dirty="0"/>
              <a:t>“Paul rose from the ground and with eyes open he saw nothing.”  It seems to me that this little word [i.e., nothing] has four meanings.  One meaning is: When he got up from the ground, with eyes open he saw nothing, and the nothing was God; for when he saw God, Luke calls this a nothing.  The second: When he got up he saw nothing but God.  The third: In all things he saw nothing but God.  The fourth: When he saw God, he viewed all things as nothing. – Sermon 71 </a:t>
            </a:r>
          </a:p>
        </p:txBody>
      </p:sp>
      <p:pic>
        <p:nvPicPr>
          <p:cNvPr id="5" name="Picture 4">
            <a:extLst>
              <a:ext uri="{FF2B5EF4-FFF2-40B4-BE49-F238E27FC236}">
                <a16:creationId xmlns:a16="http://schemas.microsoft.com/office/drawing/2014/main" id="{22C7A1B4-A693-4ADF-881E-72E70878C690}"/>
              </a:ext>
            </a:extLst>
          </p:cNvPr>
          <p:cNvPicPr>
            <a:picLocks noChangeAspect="1"/>
          </p:cNvPicPr>
          <p:nvPr/>
        </p:nvPicPr>
        <p:blipFill>
          <a:blip r:embed="rId2"/>
          <a:stretch>
            <a:fillRect/>
          </a:stretch>
        </p:blipFill>
        <p:spPr>
          <a:xfrm>
            <a:off x="7086600" y="459011"/>
            <a:ext cx="4585447" cy="6112118"/>
          </a:xfrm>
          <a:prstGeom prst="rect">
            <a:avLst/>
          </a:prstGeom>
        </p:spPr>
      </p:pic>
    </p:spTree>
    <p:extLst>
      <p:ext uri="{BB962C8B-B14F-4D97-AF65-F5344CB8AC3E}">
        <p14:creationId xmlns:p14="http://schemas.microsoft.com/office/powerpoint/2010/main" val="52190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7490-1D19-C1D0-0C29-472DF5B3BFE7}"/>
              </a:ext>
            </a:extLst>
          </p:cNvPr>
          <p:cNvSpPr>
            <a:spLocks noGrp="1"/>
          </p:cNvSpPr>
          <p:nvPr>
            <p:ph type="title"/>
          </p:nvPr>
        </p:nvSpPr>
        <p:spPr/>
        <p:txBody>
          <a:bodyPr/>
          <a:lstStyle/>
          <a:p>
            <a:r>
              <a:rPr lang="en-US" dirty="0"/>
              <a:t>Sermon 71 continued</a:t>
            </a:r>
          </a:p>
        </p:txBody>
      </p:sp>
      <p:sp>
        <p:nvSpPr>
          <p:cNvPr id="3" name="Content Placeholder 2">
            <a:extLst>
              <a:ext uri="{FF2B5EF4-FFF2-40B4-BE49-F238E27FC236}">
                <a16:creationId xmlns:a16="http://schemas.microsoft.com/office/drawing/2014/main" id="{287EB50C-3845-1DBA-F611-403F096C9626}"/>
              </a:ext>
            </a:extLst>
          </p:cNvPr>
          <p:cNvSpPr>
            <a:spLocks noGrp="1"/>
          </p:cNvSpPr>
          <p:nvPr>
            <p:ph idx="1"/>
          </p:nvPr>
        </p:nvSpPr>
        <p:spPr/>
        <p:txBody>
          <a:bodyPr/>
          <a:lstStyle/>
          <a:p>
            <a:r>
              <a:rPr lang="en-US" dirty="0"/>
              <a:t>“Paul rose from the ground and with eyes open he saw nothing.”  I cannot see what is one.  </a:t>
            </a:r>
            <a:r>
              <a:rPr lang="en-US"/>
              <a:t>He saw the nothing which was God.</a:t>
            </a:r>
          </a:p>
          <a:p>
            <a:r>
              <a:rPr lang="en-US" dirty="0"/>
              <a:t>A person who does not consider all transitory things as trifles and as nothing will not find God.  </a:t>
            </a:r>
          </a:p>
          <a:p>
            <a:r>
              <a:rPr lang="en-US" dirty="0"/>
              <a:t>You must realize that one has to pass over the “little bit” and must remove all additions and know God [as he is] one.  Hence the soul says: “When I passed by a little bit, I found whom my soul loves” (S 3:4).</a:t>
            </a:r>
          </a:p>
          <a:p>
            <a:r>
              <a:rPr lang="en-US" dirty="0"/>
              <a:t>When the soul comes into the One and there enters into a pure rejection of itself, it finds God as in a nothing. </a:t>
            </a:r>
          </a:p>
        </p:txBody>
      </p:sp>
    </p:spTree>
    <p:extLst>
      <p:ext uri="{BB962C8B-B14F-4D97-AF65-F5344CB8AC3E}">
        <p14:creationId xmlns:p14="http://schemas.microsoft.com/office/powerpoint/2010/main" val="23275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7368-83B1-DB81-3C18-5F06571006F6}"/>
              </a:ext>
            </a:extLst>
          </p:cNvPr>
          <p:cNvSpPr>
            <a:spLocks noGrp="1"/>
          </p:cNvSpPr>
          <p:nvPr>
            <p:ph type="title"/>
          </p:nvPr>
        </p:nvSpPr>
        <p:spPr/>
        <p:txBody>
          <a:bodyPr/>
          <a:lstStyle/>
          <a:p>
            <a:r>
              <a:rPr lang="en-US" dirty="0"/>
              <a:t>Charlotte Radler</a:t>
            </a:r>
          </a:p>
        </p:txBody>
      </p:sp>
      <p:sp>
        <p:nvSpPr>
          <p:cNvPr id="3" name="Content Placeholder 2">
            <a:extLst>
              <a:ext uri="{FF2B5EF4-FFF2-40B4-BE49-F238E27FC236}">
                <a16:creationId xmlns:a16="http://schemas.microsoft.com/office/drawing/2014/main" id="{55679302-9723-B7F6-0701-EFC8167F84D3}"/>
              </a:ext>
            </a:extLst>
          </p:cNvPr>
          <p:cNvSpPr>
            <a:spLocks noGrp="1"/>
          </p:cNvSpPr>
          <p:nvPr>
            <p:ph idx="1"/>
          </p:nvPr>
        </p:nvSpPr>
        <p:spPr/>
        <p:txBody>
          <a:bodyPr/>
          <a:lstStyle/>
          <a:p>
            <a:r>
              <a:rPr lang="en-US" dirty="0"/>
              <a:t>‘To his audience, Eckhart repeatedly underscores that the soul is ontologically rooted in the nothingness of the divine unity and is thus in its deepest essence divine. In fact…the self’s only true existence is the divine nothingness. Eckhart maintains that the human being does not possess a true substantial existence or “I” apart from God. Hence, the “I” or self can never constitute the foundation of reality. Because of the human being’s absolute ontological dependence on God, Eckhart can assert that “where God is, there is the soul, and where the soul is, there is God.” Thus, instead of autonomy and possessive individualism, “theonomy” implies the realization of the human being’s full potential.’</a:t>
            </a:r>
          </a:p>
          <a:p>
            <a:r>
              <a:rPr lang="en-US" dirty="0"/>
              <a:t>‘Ego-possessiveness includes possessiveness of “God,” since “God” is a projection of ego’s wishes, desires, and needs, and, thus, is an idol. The best way to honor “God” is, thus, to dive into “a-theism” and not to have a “God,” that is, to let God be nothing and exist in the same nothingness.’</a:t>
            </a:r>
          </a:p>
        </p:txBody>
      </p:sp>
    </p:spTree>
    <p:extLst>
      <p:ext uri="{BB962C8B-B14F-4D97-AF65-F5344CB8AC3E}">
        <p14:creationId xmlns:p14="http://schemas.microsoft.com/office/powerpoint/2010/main" val="373642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banded presentation (widescreen).potx" id="{8384684B-0E69-492A-91E7-29F709A97A1C}" vid="{F5096ADD-FCE7-411A-B9A7-AE292EEF759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22679</TotalTime>
  <Words>1788</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Banded Design Teal 16x9</vt:lpstr>
      <vt:lpstr>Pure Release</vt:lpstr>
      <vt:lpstr>Release into the  God beyond God</vt:lpstr>
      <vt:lpstr>Negative Theology &amp; Gelassenheit</vt:lpstr>
      <vt:lpstr>Gelassenheit means releasing everything Even God. Insofar as God is a thing,  one needs to release God.</vt:lpstr>
      <vt:lpstr>Sermon 48: Beyond divine Eigenschaft</vt:lpstr>
      <vt:lpstr>PowerPoint Presentation</vt:lpstr>
      <vt:lpstr>PowerPoint Presentation</vt:lpstr>
      <vt:lpstr>Sermon 71 continued</vt:lpstr>
      <vt:lpstr>Charlotte Radler</vt:lpstr>
      <vt:lpstr>PowerPoint Presentation</vt:lpstr>
      <vt:lpstr>Sinking Into Nothingness</vt:lpstr>
      <vt:lpstr>Detachment as Releasing Self, God, Distinction</vt:lpstr>
      <vt:lpstr>The state of pure nothingness</vt:lpstr>
      <vt:lpstr> In this state of nothingness…   of Gelassenheit…</vt:lpstr>
      <vt:lpstr>PowerPoint Presentation</vt:lpstr>
      <vt:lpstr>PowerPoint Presentation</vt:lpstr>
      <vt:lpstr>What, then, is Gelassenheit?</vt:lpstr>
      <vt:lpstr>PowerPoint Presentation</vt:lpstr>
      <vt:lpstr>PowerPoint Presentation</vt:lpstr>
      <vt:lpstr>Gelassenheit as Apophatic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NOTHINGNESS</dc:title>
  <dc:creator>Louis Milone</dc:creator>
  <cp:lastModifiedBy>Louis Milone III</cp:lastModifiedBy>
  <cp:revision>22</cp:revision>
  <dcterms:created xsi:type="dcterms:W3CDTF">2020-12-29T23:24:13Z</dcterms:created>
  <dcterms:modified xsi:type="dcterms:W3CDTF">2023-02-12T15:42:37Z</dcterms:modified>
</cp:coreProperties>
</file>