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70" r:id="rId2"/>
    <p:sldId id="505" r:id="rId3"/>
    <p:sldId id="256" r:id="rId4"/>
    <p:sldId id="506" r:id="rId5"/>
    <p:sldId id="454" r:id="rId6"/>
    <p:sldId id="409" r:id="rId7"/>
    <p:sldId id="441" r:id="rId8"/>
    <p:sldId id="453" r:id="rId9"/>
    <p:sldId id="470" r:id="rId10"/>
    <p:sldId id="488" r:id="rId11"/>
    <p:sldId id="487" r:id="rId12"/>
    <p:sldId id="410" r:id="rId13"/>
    <p:sldId id="489" r:id="rId14"/>
    <p:sldId id="398" r:id="rId15"/>
    <p:sldId id="432" r:id="rId16"/>
    <p:sldId id="424" r:id="rId17"/>
    <p:sldId id="503" r:id="rId18"/>
    <p:sldId id="4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5294" autoAdjust="0"/>
  </p:normalViewPr>
  <p:slideViewPr>
    <p:cSldViewPr snapToGrid="0">
      <p:cViewPr varScale="1">
        <p:scale>
          <a:sx n="85" d="100"/>
          <a:sy n="85" d="100"/>
        </p:scale>
        <p:origin x="499" y="62"/>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 Milone III" userId="e099e40f87d5a040" providerId="LiveId" clId="{0AB6F255-E43A-46DA-AB44-91ADE78E7CB6}"/>
    <pc:docChg chg="custSel addSld delSld modSld">
      <pc:chgData name="Louis Milone III" userId="e099e40f87d5a040" providerId="LiveId" clId="{0AB6F255-E43A-46DA-AB44-91ADE78E7CB6}" dt="2023-02-09T23:47:59.343" v="207" actId="27636"/>
      <pc:docMkLst>
        <pc:docMk/>
      </pc:docMkLst>
      <pc:sldChg chg="modSp mod">
        <pc:chgData name="Louis Milone III" userId="e099e40f87d5a040" providerId="LiveId" clId="{0AB6F255-E43A-46DA-AB44-91ADE78E7CB6}" dt="2023-01-22T21:44:34.813" v="56" actId="6549"/>
        <pc:sldMkLst>
          <pc:docMk/>
          <pc:sldMk cId="4263139366" sldId="410"/>
        </pc:sldMkLst>
        <pc:spChg chg="mod">
          <ac:chgData name="Louis Milone III" userId="e099e40f87d5a040" providerId="LiveId" clId="{0AB6F255-E43A-46DA-AB44-91ADE78E7CB6}" dt="2023-01-22T21:44:34.813" v="56" actId="6549"/>
          <ac:spMkLst>
            <pc:docMk/>
            <pc:sldMk cId="4263139366" sldId="410"/>
            <ac:spMk id="3" creationId="{F1D55233-7EFE-4C11-9019-D3EB19C95898}"/>
          </ac:spMkLst>
        </pc:spChg>
      </pc:sldChg>
      <pc:sldChg chg="modSp mod">
        <pc:chgData name="Louis Milone III" userId="e099e40f87d5a040" providerId="LiveId" clId="{0AB6F255-E43A-46DA-AB44-91ADE78E7CB6}" dt="2023-01-22T20:59:14.266" v="55" actId="20577"/>
        <pc:sldMkLst>
          <pc:docMk/>
          <pc:sldMk cId="1708030251" sldId="424"/>
        </pc:sldMkLst>
        <pc:spChg chg="mod">
          <ac:chgData name="Louis Milone III" userId="e099e40f87d5a040" providerId="LiveId" clId="{0AB6F255-E43A-46DA-AB44-91ADE78E7CB6}" dt="2023-01-22T20:59:14.266" v="55" actId="20577"/>
          <ac:spMkLst>
            <pc:docMk/>
            <pc:sldMk cId="1708030251" sldId="424"/>
            <ac:spMk id="3" creationId="{4802C502-A2D4-4C92-AB31-13FDFEC3DF77}"/>
          </ac:spMkLst>
        </pc:spChg>
      </pc:sldChg>
      <pc:sldChg chg="del">
        <pc:chgData name="Louis Milone III" userId="e099e40f87d5a040" providerId="LiveId" clId="{0AB6F255-E43A-46DA-AB44-91ADE78E7CB6}" dt="2023-02-09T23:36:16.598" v="57" actId="47"/>
        <pc:sldMkLst>
          <pc:docMk/>
          <pc:sldMk cId="2594728386" sldId="448"/>
        </pc:sldMkLst>
      </pc:sldChg>
      <pc:sldChg chg="modSp mod">
        <pc:chgData name="Louis Milone III" userId="e099e40f87d5a040" providerId="LiveId" clId="{0AB6F255-E43A-46DA-AB44-91ADE78E7CB6}" dt="2023-02-09T23:44:27.096" v="94" actId="20577"/>
        <pc:sldMkLst>
          <pc:docMk/>
          <pc:sldMk cId="1123331762" sldId="470"/>
        </pc:sldMkLst>
        <pc:spChg chg="mod">
          <ac:chgData name="Louis Milone III" userId="e099e40f87d5a040" providerId="LiveId" clId="{0AB6F255-E43A-46DA-AB44-91ADE78E7CB6}" dt="2023-02-09T23:44:27.096" v="94" actId="20577"/>
          <ac:spMkLst>
            <pc:docMk/>
            <pc:sldMk cId="1123331762" sldId="470"/>
            <ac:spMk id="3" creationId="{E9D7E741-F602-3660-942C-57FFFE867C86}"/>
          </ac:spMkLst>
        </pc:spChg>
      </pc:sldChg>
      <pc:sldChg chg="modSp mod">
        <pc:chgData name="Louis Milone III" userId="e099e40f87d5a040" providerId="LiveId" clId="{0AB6F255-E43A-46DA-AB44-91ADE78E7CB6}" dt="2023-02-09T23:47:59.343" v="207" actId="27636"/>
        <pc:sldMkLst>
          <pc:docMk/>
          <pc:sldMk cId="845260640" sldId="487"/>
        </pc:sldMkLst>
        <pc:spChg chg="mod">
          <ac:chgData name="Louis Milone III" userId="e099e40f87d5a040" providerId="LiveId" clId="{0AB6F255-E43A-46DA-AB44-91ADE78E7CB6}" dt="2023-02-09T23:47:59.343" v="207" actId="27636"/>
          <ac:spMkLst>
            <pc:docMk/>
            <pc:sldMk cId="845260640" sldId="487"/>
            <ac:spMk id="3" creationId="{4B7BFFCC-3AB8-C847-E050-460EEF1AEB55}"/>
          </ac:spMkLst>
        </pc:spChg>
      </pc:sldChg>
      <pc:sldChg chg="modSp mod">
        <pc:chgData name="Louis Milone III" userId="e099e40f87d5a040" providerId="LiveId" clId="{0AB6F255-E43A-46DA-AB44-91ADE78E7CB6}" dt="2023-02-09T23:46:06.195" v="168" actId="20577"/>
        <pc:sldMkLst>
          <pc:docMk/>
          <pc:sldMk cId="2209649616" sldId="488"/>
        </pc:sldMkLst>
        <pc:spChg chg="mod">
          <ac:chgData name="Louis Milone III" userId="e099e40f87d5a040" providerId="LiveId" clId="{0AB6F255-E43A-46DA-AB44-91ADE78E7CB6}" dt="2023-02-09T23:46:06.195" v="168" actId="20577"/>
          <ac:spMkLst>
            <pc:docMk/>
            <pc:sldMk cId="2209649616" sldId="488"/>
            <ac:spMk id="3" creationId="{01502AEF-CA0C-4C94-4381-322756D545CF}"/>
          </ac:spMkLst>
        </pc:spChg>
      </pc:sldChg>
      <pc:sldChg chg="modSp new del mod">
        <pc:chgData name="Louis Milone III" userId="e099e40f87d5a040" providerId="LiveId" clId="{0AB6F255-E43A-46DA-AB44-91ADE78E7CB6}" dt="2023-01-22T19:52:53.453" v="51" actId="47"/>
        <pc:sldMkLst>
          <pc:docMk/>
          <pc:sldMk cId="3821147650" sldId="504"/>
        </pc:sldMkLst>
        <pc:spChg chg="mod">
          <ac:chgData name="Louis Milone III" userId="e099e40f87d5a040" providerId="LiveId" clId="{0AB6F255-E43A-46DA-AB44-91ADE78E7CB6}" dt="2023-01-22T19:52:22.863" v="39" actId="20577"/>
          <ac:spMkLst>
            <pc:docMk/>
            <pc:sldMk cId="3821147650" sldId="504"/>
            <ac:spMk id="2" creationId="{E69F37FC-BF97-793A-9E7E-92EAE43D7FA7}"/>
          </ac:spMkLst>
        </pc:spChg>
      </pc:sldChg>
      <pc:sldChg chg="modSp new mod">
        <pc:chgData name="Louis Milone III" userId="e099e40f87d5a040" providerId="LiveId" clId="{0AB6F255-E43A-46DA-AB44-91ADE78E7CB6}" dt="2023-01-22T19:52:47.971" v="50" actId="403"/>
        <pc:sldMkLst>
          <pc:docMk/>
          <pc:sldMk cId="3079322792" sldId="505"/>
        </pc:sldMkLst>
        <pc:spChg chg="mod">
          <ac:chgData name="Louis Milone III" userId="e099e40f87d5a040" providerId="LiveId" clId="{0AB6F255-E43A-46DA-AB44-91ADE78E7CB6}" dt="2023-01-22T19:52:47.971" v="50" actId="403"/>
          <ac:spMkLst>
            <pc:docMk/>
            <pc:sldMk cId="3079322792" sldId="505"/>
            <ac:spMk id="2" creationId="{E60884B8-CB31-D99A-59AE-7B39B28482F3}"/>
          </ac:spMkLst>
        </pc:spChg>
      </pc:sldChg>
      <pc:sldChg chg="addSp modSp new mod">
        <pc:chgData name="Louis Milone III" userId="e099e40f87d5a040" providerId="LiveId" clId="{0AB6F255-E43A-46DA-AB44-91ADE78E7CB6}" dt="2023-02-09T23:38:31.584" v="61" actId="1076"/>
        <pc:sldMkLst>
          <pc:docMk/>
          <pc:sldMk cId="2160625062" sldId="506"/>
        </pc:sldMkLst>
        <pc:picChg chg="add mod">
          <ac:chgData name="Louis Milone III" userId="e099e40f87d5a040" providerId="LiveId" clId="{0AB6F255-E43A-46DA-AB44-91ADE78E7CB6}" dt="2023-02-09T23:38:31.584" v="61" actId="1076"/>
          <ac:picMkLst>
            <pc:docMk/>
            <pc:sldMk cId="2160625062" sldId="506"/>
            <ac:picMk id="2" creationId="{6F4797E7-60E4-B736-3B08-DF8E9C78A56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2/9/2023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2/9/2023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9" name="Rectangle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286000"/>
            <a:ext cx="9601200" cy="1517904"/>
          </a:xfrm>
        </p:spPr>
        <p:txBody>
          <a:bodyPr anchor="b"/>
          <a:lstStyle>
            <a:lvl1pPr algn="ctr">
              <a:defRPr sz="5400"/>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E056B7-329B-4E98-A7DE-1095F29C9987}" type="datetime1">
              <a:rPr lang="en-US" smtClean="0"/>
              <a:t>2/9/2023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6B30EAD2-84F0-424D-85FA-C85CE5D7B84D}" type="datetime1">
              <a:rPr lang="en-US" smtClean="0"/>
              <a:t>2/9/2023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7272A335-28DE-461F-86D4-4A540BEA59B0}" type="datetime1">
              <a:rPr lang="en-US" smtClean="0"/>
              <a:t>2/9/2023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295400" y="2130552"/>
            <a:ext cx="9601200" cy="2359152"/>
          </a:xfrm>
        </p:spPr>
        <p:txBody>
          <a:bodyPr anchor="b">
            <a:normAutofit/>
          </a:bodyPr>
          <a:lstStyle>
            <a:lvl1pPr algn="ctr">
              <a:defRPr sz="5400" b="0" baseline="0">
                <a:solidFill>
                  <a:schemeClr val="bg1">
                    <a:lumMod val="7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EA5CF9C1-51F7-4E92-A279-1FFCE980DDD9}" type="datetime1">
              <a:rPr lang="en-US" smtClean="0"/>
              <a:t>2/9/2023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DC1A038D-FDC8-4BB1-AD53-DEF36236CCF5}" type="datetime1">
              <a:rPr lang="en-US" smtClean="0"/>
              <a:t>2/9/2023</a:t>
            </a:fld>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E13729E3-7C8F-407D-B4C1-8AD873D40758}" type="datetime1">
              <a:rPr lang="en-US" smtClean="0"/>
              <a:t>2/9/2023</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0D0605C7-DA32-47E3-8E60-0B60D86BAF89}" type="datetime1">
              <a:rPr lang="en-US" smtClean="0"/>
              <a:t>2/9/2023</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CA89260F-252E-49E9-8B36-9D774100BA25}" type="datetime1">
              <a:rPr lang="en-US" smtClean="0"/>
              <a:t>2/9/2023</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2AB5DA44-6BB8-4FCD-946A-1E2EFA3D1A5F}" type="datetime1">
              <a:rPr lang="en-US" smtClean="0"/>
              <a:t>2/9/2023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5052C8DE-E6DB-42D9-BE6D-D9F39E19B42A}" type="datetime1">
              <a:rPr lang="en-US" smtClean="0"/>
              <a:t>2/9/2023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1">
                    <a:lumMod val="75000"/>
                  </a:schemeClr>
                </a:solidFill>
              </a:defRPr>
            </a:lvl1pPr>
          </a:lstStyle>
          <a:p>
            <a:r>
              <a:rPr lang="en-US"/>
              <a:t>Add a footer</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fld id="{2A66FFC4-1542-4DAA-837B-D6921D33E8CC}" type="datetime1">
              <a:rPr lang="en-US" smtClean="0"/>
              <a:pPr/>
              <a:t>2/9/2023</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ECC3-0596-4EB9-9442-52FCC731A349}"/>
              </a:ext>
            </a:extLst>
          </p:cNvPr>
          <p:cNvSpPr>
            <a:spLocks noGrp="1"/>
          </p:cNvSpPr>
          <p:nvPr>
            <p:ph type="ctrTitle"/>
          </p:nvPr>
        </p:nvSpPr>
        <p:spPr/>
        <p:txBody>
          <a:bodyPr>
            <a:noAutofit/>
          </a:bodyPr>
          <a:lstStyle/>
          <a:p>
            <a:r>
              <a:rPr lang="en-US" sz="7200" b="1" dirty="0">
                <a:effectLst>
                  <a:outerShdw blurRad="38100" dist="38100" dir="2700000" algn="tl">
                    <a:srgbClr val="000000">
                      <a:alpha val="43137"/>
                    </a:srgbClr>
                  </a:outerShdw>
                </a:effectLst>
              </a:rPr>
              <a:t>Pure Release</a:t>
            </a:r>
          </a:p>
        </p:txBody>
      </p:sp>
      <p:sp>
        <p:nvSpPr>
          <p:cNvPr id="3" name="Subtitle 2">
            <a:extLst>
              <a:ext uri="{FF2B5EF4-FFF2-40B4-BE49-F238E27FC236}">
                <a16:creationId xmlns:a16="http://schemas.microsoft.com/office/drawing/2014/main" id="{20A5EEA9-39DB-460B-842F-5151B997D3CC}"/>
              </a:ext>
            </a:extLst>
          </p:cNvPr>
          <p:cNvSpPr>
            <a:spLocks noGrp="1"/>
          </p:cNvSpPr>
          <p:nvPr>
            <p:ph type="subTitle" idx="1"/>
          </p:nvPr>
        </p:nvSpPr>
        <p:spPr>
          <a:xfrm>
            <a:off x="1295400" y="4123764"/>
            <a:ext cx="9601200" cy="749987"/>
          </a:xfrm>
        </p:spPr>
        <p:txBody>
          <a:bodyPr>
            <a:normAutofit/>
          </a:bodyPr>
          <a:lstStyle/>
          <a:p>
            <a:r>
              <a:rPr lang="en-US" sz="3600" dirty="0" err="1"/>
              <a:t>meister</a:t>
            </a:r>
            <a:r>
              <a:rPr lang="en-US" sz="3600" dirty="0"/>
              <a:t> Eckhart’s Way to Unity with God</a:t>
            </a:r>
          </a:p>
        </p:txBody>
      </p:sp>
    </p:spTree>
    <p:extLst>
      <p:ext uri="{BB962C8B-B14F-4D97-AF65-F5344CB8AC3E}">
        <p14:creationId xmlns:p14="http://schemas.microsoft.com/office/powerpoint/2010/main" val="279118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6B73-5C92-91F1-4E6F-5D9A0E34E8A3}"/>
              </a:ext>
            </a:extLst>
          </p:cNvPr>
          <p:cNvSpPr>
            <a:spLocks noGrp="1"/>
          </p:cNvSpPr>
          <p:nvPr>
            <p:ph type="title"/>
          </p:nvPr>
        </p:nvSpPr>
        <p:spPr/>
        <p:txBody>
          <a:bodyPr>
            <a:normAutofit/>
          </a:bodyPr>
          <a:lstStyle/>
          <a:p>
            <a:pPr algn="ctr"/>
            <a:r>
              <a:rPr lang="en-US" sz="3600" dirty="0">
                <a:effectLst>
                  <a:outerShdw blurRad="38100" dist="38100" dir="2700000" algn="tl">
                    <a:srgbClr val="000000">
                      <a:alpha val="43137"/>
                    </a:srgbClr>
                  </a:outerShdw>
                </a:effectLst>
              </a:rPr>
              <a:t>University of Paris – Center of Medieval Learning</a:t>
            </a:r>
          </a:p>
        </p:txBody>
      </p:sp>
      <p:pic>
        <p:nvPicPr>
          <p:cNvPr id="9" name="Content Placeholder 8">
            <a:extLst>
              <a:ext uri="{FF2B5EF4-FFF2-40B4-BE49-F238E27FC236}">
                <a16:creationId xmlns:a16="http://schemas.microsoft.com/office/drawing/2014/main" id="{9F600C64-C45F-FD54-C010-E1ED058257F7}"/>
              </a:ext>
            </a:extLst>
          </p:cNvPr>
          <p:cNvPicPr>
            <a:picLocks noGrp="1" noChangeAspect="1"/>
          </p:cNvPicPr>
          <p:nvPr>
            <p:ph sz="half" idx="1"/>
          </p:nvPr>
        </p:nvPicPr>
        <p:blipFill>
          <a:blip r:embed="rId2"/>
          <a:stretch>
            <a:fillRect/>
          </a:stretch>
        </p:blipFill>
        <p:spPr>
          <a:xfrm>
            <a:off x="258671" y="2149231"/>
            <a:ext cx="3743325" cy="3057525"/>
          </a:xfrm>
          <a:prstGeom prst="rect">
            <a:avLst/>
          </a:prstGeom>
        </p:spPr>
      </p:pic>
      <p:pic>
        <p:nvPicPr>
          <p:cNvPr id="8" name="Content Placeholder 7">
            <a:extLst>
              <a:ext uri="{FF2B5EF4-FFF2-40B4-BE49-F238E27FC236}">
                <a16:creationId xmlns:a16="http://schemas.microsoft.com/office/drawing/2014/main" id="{88E2250A-D6BB-2E9C-9BAA-2063C2BB6D42}"/>
              </a:ext>
            </a:extLst>
          </p:cNvPr>
          <p:cNvPicPr>
            <a:picLocks noGrp="1" noChangeAspect="1"/>
          </p:cNvPicPr>
          <p:nvPr>
            <p:ph sz="half" idx="2"/>
          </p:nvPr>
        </p:nvPicPr>
        <p:blipFill>
          <a:blip r:embed="rId3"/>
          <a:stretch>
            <a:fillRect/>
          </a:stretch>
        </p:blipFill>
        <p:spPr>
          <a:xfrm>
            <a:off x="8370515" y="2149231"/>
            <a:ext cx="3562814" cy="2838896"/>
          </a:xfrm>
          <a:prstGeom prst="rect">
            <a:avLst/>
          </a:prstGeom>
        </p:spPr>
      </p:pic>
      <p:sp>
        <p:nvSpPr>
          <p:cNvPr id="3" name="TextBox 2">
            <a:extLst>
              <a:ext uri="{FF2B5EF4-FFF2-40B4-BE49-F238E27FC236}">
                <a16:creationId xmlns:a16="http://schemas.microsoft.com/office/drawing/2014/main" id="{01502AEF-CA0C-4C94-4381-322756D545CF}"/>
              </a:ext>
            </a:extLst>
          </p:cNvPr>
          <p:cNvSpPr txBox="1"/>
          <p:nvPr/>
        </p:nvSpPr>
        <p:spPr>
          <a:xfrm>
            <a:off x="4186518" y="2149231"/>
            <a:ext cx="4003488"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Largest and most respected university in Europe</a:t>
            </a:r>
          </a:p>
          <a:p>
            <a:pPr marL="285750" indent="-285750">
              <a:buFont typeface="Arial" panose="020B0604020202020204" pitchFamily="34" charset="0"/>
              <a:buChar char="•"/>
            </a:pPr>
            <a:r>
              <a:rPr lang="en-US" sz="2000" dirty="0"/>
              <a:t>Public disputes were the sport of the day</a:t>
            </a:r>
          </a:p>
          <a:p>
            <a:pPr marL="285750" indent="-285750">
              <a:buFont typeface="Arial" panose="020B0604020202020204" pitchFamily="34" charset="0"/>
              <a:buChar char="•"/>
            </a:pPr>
            <a:r>
              <a:rPr lang="en-US" sz="2000" dirty="0"/>
              <a:t>Thousands attended</a:t>
            </a:r>
          </a:p>
          <a:p>
            <a:pPr marL="285750" indent="-285750">
              <a:buFont typeface="Arial" panose="020B0604020202020204" pitchFamily="34" charset="0"/>
              <a:buChar char="•"/>
            </a:pPr>
            <a:r>
              <a:rPr lang="en-US" sz="2000" dirty="0"/>
              <a:t>The university was on the south side of the city</a:t>
            </a:r>
          </a:p>
          <a:p>
            <a:pPr marL="285750" indent="-285750">
              <a:buFont typeface="Arial" panose="020B0604020202020204" pitchFamily="34" charset="0"/>
              <a:buChar char="•"/>
            </a:pPr>
            <a:r>
              <a:rPr lang="en-US" sz="2000" dirty="0"/>
              <a:t>Eckhart was likely studying here in late 1280s, early 1290s</a:t>
            </a:r>
          </a:p>
        </p:txBody>
      </p:sp>
    </p:spTree>
    <p:extLst>
      <p:ext uri="{BB962C8B-B14F-4D97-AF65-F5344CB8AC3E}">
        <p14:creationId xmlns:p14="http://schemas.microsoft.com/office/powerpoint/2010/main" val="220964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7393A-EAC4-CC2D-BF3B-793DCABB796A}"/>
              </a:ext>
            </a:extLst>
          </p:cNvPr>
          <p:cNvSpPr>
            <a:spLocks noGrp="1"/>
          </p:cNvSpPr>
          <p:nvPr>
            <p:ph type="title"/>
          </p:nvPr>
        </p:nvSpPr>
        <p:spPr>
          <a:xfrm>
            <a:off x="293370" y="386678"/>
            <a:ext cx="9509760" cy="769769"/>
          </a:xfrm>
        </p:spPr>
        <p:txBody>
          <a:bodyPr/>
          <a:lstStyle/>
          <a:p>
            <a:pPr algn="ctr"/>
            <a:r>
              <a:rPr lang="en-US" b="1" dirty="0">
                <a:effectLst>
                  <a:outerShdw blurRad="38100" dist="38100" dir="2700000" algn="tl">
                    <a:srgbClr val="000000">
                      <a:alpha val="43137"/>
                    </a:srgbClr>
                  </a:outerShdw>
                </a:effectLst>
              </a:rPr>
              <a:t>Eckhart the Provincial and Diplomatic Scholar</a:t>
            </a:r>
          </a:p>
        </p:txBody>
      </p:sp>
      <p:sp>
        <p:nvSpPr>
          <p:cNvPr id="3" name="Content Placeholder 2">
            <a:extLst>
              <a:ext uri="{FF2B5EF4-FFF2-40B4-BE49-F238E27FC236}">
                <a16:creationId xmlns:a16="http://schemas.microsoft.com/office/drawing/2014/main" id="{4B7BFFCC-3AB8-C847-E050-460EEF1AEB55}"/>
              </a:ext>
            </a:extLst>
          </p:cNvPr>
          <p:cNvSpPr>
            <a:spLocks noGrp="1"/>
          </p:cNvSpPr>
          <p:nvPr>
            <p:ph idx="1"/>
          </p:nvPr>
        </p:nvSpPr>
        <p:spPr>
          <a:xfrm>
            <a:off x="193637" y="1631576"/>
            <a:ext cx="9353775" cy="4903695"/>
          </a:xfrm>
        </p:spPr>
        <p:txBody>
          <a:bodyPr>
            <a:normAutofit fontScale="92500"/>
          </a:bodyPr>
          <a:lstStyle/>
          <a:p>
            <a:r>
              <a:rPr lang="en-US" dirty="0"/>
              <a:t>Elected provincial of a newly created province: </a:t>
            </a:r>
            <a:r>
              <a:rPr lang="en-US" dirty="0" err="1"/>
              <a:t>Saxonia</a:t>
            </a:r>
            <a:r>
              <a:rPr lang="en-US" dirty="0"/>
              <a:t>, which had 100+ Dominican houses</a:t>
            </a:r>
          </a:p>
          <a:p>
            <a:pPr lvl="1"/>
            <a:r>
              <a:rPr lang="en-US" dirty="0"/>
              <a:t>He visited the priories, reformed them if needed, negotiated with city rulers and secular clergy over these houses</a:t>
            </a:r>
          </a:p>
          <a:p>
            <a:pPr lvl="1"/>
            <a:r>
              <a:rPr lang="en-US" dirty="0"/>
              <a:t>He appears to have been a very successful diplomat, easing tensions between Dominicans, Franciscans, bishops and secular clergy</a:t>
            </a:r>
          </a:p>
          <a:p>
            <a:pPr lvl="1"/>
            <a:r>
              <a:rPr lang="en-US" dirty="0"/>
              <a:t>He was the supreme manager of all the properties</a:t>
            </a:r>
          </a:p>
          <a:p>
            <a:r>
              <a:rPr lang="en-US" dirty="0"/>
              <a:t>There were never any complaints lodged against him during this time (wasn’t punitive)</a:t>
            </a:r>
          </a:p>
          <a:p>
            <a:r>
              <a:rPr lang="en-US" dirty="0"/>
              <a:t>Eckhart returns to Paris, a rare honor accorded him by Dominican leaders</a:t>
            </a:r>
          </a:p>
          <a:p>
            <a:pPr lvl="1"/>
            <a:r>
              <a:rPr lang="en-US" dirty="0"/>
              <a:t>Perhaps because the Dominicans were under suspicion after one of their own would not charge the Templars with heresy under the order of the King</a:t>
            </a:r>
          </a:p>
          <a:p>
            <a:pPr lvl="1"/>
            <a:r>
              <a:rPr lang="en-US" dirty="0"/>
              <a:t>King Philip and the Knights Templar – King destroyed them because he owed them $</a:t>
            </a:r>
          </a:p>
          <a:p>
            <a:pPr marL="45720" indent="0">
              <a:buNone/>
            </a:pPr>
            <a:endParaRPr lang="en-US" sz="1200" dirty="0"/>
          </a:p>
          <a:p>
            <a:r>
              <a:rPr lang="en-US" dirty="0"/>
              <a:t>Why? He had administrative gifts, yes, But perhaps because </a:t>
            </a:r>
            <a:r>
              <a:rPr lang="en-US" b="1" dirty="0">
                <a:effectLst>
                  <a:outerShdw blurRad="38100" dist="38100" dir="2700000" algn="tl">
                    <a:srgbClr val="000000">
                      <a:alpha val="43137"/>
                    </a:srgbClr>
                  </a:outerShdw>
                </a:effectLst>
              </a:rPr>
              <a:t>he was released</a:t>
            </a:r>
          </a:p>
        </p:txBody>
      </p:sp>
      <p:pic>
        <p:nvPicPr>
          <p:cNvPr id="4" name="Picture 3">
            <a:extLst>
              <a:ext uri="{FF2B5EF4-FFF2-40B4-BE49-F238E27FC236}">
                <a16:creationId xmlns:a16="http://schemas.microsoft.com/office/drawing/2014/main" id="{5409E8AC-B605-C23A-47E3-DBB0C9960EC5}"/>
              </a:ext>
            </a:extLst>
          </p:cNvPr>
          <p:cNvPicPr>
            <a:picLocks noChangeAspect="1"/>
          </p:cNvPicPr>
          <p:nvPr/>
        </p:nvPicPr>
        <p:blipFill>
          <a:blip r:embed="rId2"/>
          <a:stretch>
            <a:fillRect/>
          </a:stretch>
        </p:blipFill>
        <p:spPr>
          <a:xfrm>
            <a:off x="9803130" y="2273673"/>
            <a:ext cx="2095500" cy="3619500"/>
          </a:xfrm>
          <a:prstGeom prst="rect">
            <a:avLst/>
          </a:prstGeom>
        </p:spPr>
      </p:pic>
    </p:spTree>
    <p:extLst>
      <p:ext uri="{BB962C8B-B14F-4D97-AF65-F5344CB8AC3E}">
        <p14:creationId xmlns:p14="http://schemas.microsoft.com/office/powerpoint/2010/main" val="84526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8C9C-E52A-47F9-A217-639E68A48FDE}"/>
              </a:ext>
            </a:extLst>
          </p:cNvPr>
          <p:cNvSpPr>
            <a:spLocks noGrp="1"/>
          </p:cNvSpPr>
          <p:nvPr>
            <p:ph type="title"/>
          </p:nvPr>
        </p:nvSpPr>
        <p:spPr>
          <a:xfrm>
            <a:off x="457199" y="171525"/>
            <a:ext cx="4898315" cy="805628"/>
          </a:xfrm>
        </p:spPr>
        <p:txBody>
          <a:bodyPr>
            <a:normAutofit/>
          </a:bodyPr>
          <a:lstStyle/>
          <a:p>
            <a:r>
              <a:rPr lang="en-US" sz="4400" dirty="0">
                <a:effectLst>
                  <a:outerShdw blurRad="38100" dist="38100" dir="2700000" algn="tl">
                    <a:srgbClr val="000000">
                      <a:alpha val="43137"/>
                    </a:srgbClr>
                  </a:outerShdw>
                </a:effectLst>
              </a:rPr>
              <a:t>Mystical Preacher</a:t>
            </a:r>
          </a:p>
        </p:txBody>
      </p:sp>
      <p:sp>
        <p:nvSpPr>
          <p:cNvPr id="3" name="Content Placeholder 2">
            <a:extLst>
              <a:ext uri="{FF2B5EF4-FFF2-40B4-BE49-F238E27FC236}">
                <a16:creationId xmlns:a16="http://schemas.microsoft.com/office/drawing/2014/main" id="{F1D55233-7EFE-4C11-9019-D3EB19C95898}"/>
              </a:ext>
            </a:extLst>
          </p:cNvPr>
          <p:cNvSpPr>
            <a:spLocks noGrp="1"/>
          </p:cNvSpPr>
          <p:nvPr>
            <p:ph sz="half" idx="1"/>
          </p:nvPr>
        </p:nvSpPr>
        <p:spPr>
          <a:xfrm>
            <a:off x="457199" y="1281953"/>
            <a:ext cx="7763436" cy="5108687"/>
          </a:xfrm>
        </p:spPr>
        <p:txBody>
          <a:bodyPr>
            <a:normAutofit fontScale="92500" lnSpcReduction="20000"/>
          </a:bodyPr>
          <a:lstStyle/>
          <a:p>
            <a:pPr marL="45720" indent="0">
              <a:buNone/>
            </a:pPr>
            <a:r>
              <a:rPr lang="en-US" dirty="0"/>
              <a:t>Most of Eckhart’s daring, subversive, paradoxical sermons were delivered in the cities of </a:t>
            </a:r>
            <a:r>
              <a:rPr lang="en-US" dirty="0" err="1"/>
              <a:t>Strassburg</a:t>
            </a:r>
            <a:r>
              <a:rPr lang="en-US" dirty="0"/>
              <a:t> (1313-1323) and Cologne (1323-1328)</a:t>
            </a:r>
          </a:p>
          <a:p>
            <a:pPr marL="45720" indent="0">
              <a:buNone/>
            </a:pPr>
            <a:r>
              <a:rPr lang="en-US" dirty="0"/>
              <a:t>he resolved to translate his own innovative religious philosophy into terms that any genuine aspirant, regardless of rank or education, could understand. – Joel Harrington</a:t>
            </a:r>
          </a:p>
          <a:p>
            <a:pPr marL="45720" indent="0">
              <a:buNone/>
            </a:pPr>
            <a:r>
              <a:rPr lang="en-US" dirty="0"/>
              <a:t>Ordinary people began to flock to his sermons, delivered in the vernacular rather than Latin, convincing Eckhart that there was a significant popular appetite for sermons of greater spiritual substance. But this very popularity simultaneously exposed him to the wrath of some jealous fellow clerics and the suspicion of certain powerful church leaders who would eventually prosecute him for heresy. – Joel Harrington</a:t>
            </a:r>
          </a:p>
          <a:p>
            <a:pPr marL="45720" indent="0">
              <a:buNone/>
            </a:pPr>
            <a:r>
              <a:rPr lang="en-US" dirty="0" err="1"/>
              <a:t>Strassburg</a:t>
            </a:r>
            <a:r>
              <a:rPr lang="en-US" dirty="0"/>
              <a:t>: bishop and clergy are at odds with Dominicans, Eckhart comes to </a:t>
            </a:r>
            <a:r>
              <a:rPr lang="en-US" dirty="0" err="1"/>
              <a:t>Strassburg</a:t>
            </a:r>
            <a:r>
              <a:rPr lang="en-US" dirty="0"/>
              <a:t> for his diplomatic skills (releasement!) – Dominican leadership believed Eckhart could resolve tensions</a:t>
            </a:r>
          </a:p>
          <a:p>
            <a:pPr marL="45720" indent="0">
              <a:buNone/>
            </a:pPr>
            <a:r>
              <a:rPr lang="en-US" dirty="0"/>
              <a:t>Cologne was the largest German city and was ruled by the city council and Archbishop </a:t>
            </a:r>
            <a:r>
              <a:rPr lang="en-US" dirty="0" err="1"/>
              <a:t>Heinrch</a:t>
            </a:r>
            <a:r>
              <a:rPr lang="en-US" dirty="0"/>
              <a:t> </a:t>
            </a:r>
            <a:r>
              <a:rPr lang="en-US" dirty="0" err="1"/>
              <a:t>Virneburg</a:t>
            </a:r>
            <a:r>
              <a:rPr lang="en-US" dirty="0"/>
              <a:t> – an authoritarian church leader who was more politician than pastor for he was a prince and one of the electors of the Holy Roman Emperor – he was also a fanatical heresy hunter because heresy </a:t>
            </a:r>
            <a:r>
              <a:rPr lang="en-US"/>
              <a:t>fomented disorder</a:t>
            </a:r>
            <a:endParaRPr lang="en-US" dirty="0"/>
          </a:p>
          <a:p>
            <a:pPr marL="45720" indent="0">
              <a:buNone/>
            </a:pPr>
            <a:endParaRPr lang="en-US" dirty="0"/>
          </a:p>
        </p:txBody>
      </p:sp>
      <p:pic>
        <p:nvPicPr>
          <p:cNvPr id="6" name="Content Placeholder 5" descr="A picture containing text&#10;&#10;Description automatically generated">
            <a:extLst>
              <a:ext uri="{FF2B5EF4-FFF2-40B4-BE49-F238E27FC236}">
                <a16:creationId xmlns:a16="http://schemas.microsoft.com/office/drawing/2014/main" id="{02D35A6E-DC4F-40E6-9891-8C1885AFAAD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04730" y="2141503"/>
            <a:ext cx="3030071" cy="3991418"/>
          </a:xfrm>
        </p:spPr>
      </p:pic>
    </p:spTree>
    <p:extLst>
      <p:ext uri="{BB962C8B-B14F-4D97-AF65-F5344CB8AC3E}">
        <p14:creationId xmlns:p14="http://schemas.microsoft.com/office/powerpoint/2010/main" val="426313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3610F-9F51-0BFF-7D1F-C5D4851B767A}"/>
              </a:ext>
            </a:extLst>
          </p:cNvPr>
          <p:cNvSpPr>
            <a:spLocks noGrp="1"/>
          </p:cNvSpPr>
          <p:nvPr>
            <p:ph type="title"/>
          </p:nvPr>
        </p:nvSpPr>
        <p:spPr>
          <a:xfrm>
            <a:off x="1341120" y="467360"/>
            <a:ext cx="9509760" cy="608405"/>
          </a:xfrm>
        </p:spPr>
        <p:txBody>
          <a:bodyPr>
            <a:normAutofit/>
          </a:bodyPr>
          <a:lstStyle/>
          <a:p>
            <a:r>
              <a:rPr lang="en-US" sz="3600" dirty="0">
                <a:effectLst>
                  <a:outerShdw blurRad="38100" dist="38100" dir="2700000" algn="tl">
                    <a:srgbClr val="000000">
                      <a:alpha val="43137"/>
                    </a:srgbClr>
                  </a:outerShdw>
                </a:effectLst>
              </a:rPr>
              <a:t>The Trial of the Meister</a:t>
            </a:r>
          </a:p>
        </p:txBody>
      </p:sp>
      <p:sp>
        <p:nvSpPr>
          <p:cNvPr id="3" name="Content Placeholder 2">
            <a:extLst>
              <a:ext uri="{FF2B5EF4-FFF2-40B4-BE49-F238E27FC236}">
                <a16:creationId xmlns:a16="http://schemas.microsoft.com/office/drawing/2014/main" id="{DD71328B-A394-19E5-1F10-C11B81B031A8}"/>
              </a:ext>
            </a:extLst>
          </p:cNvPr>
          <p:cNvSpPr>
            <a:spLocks noGrp="1"/>
          </p:cNvSpPr>
          <p:nvPr>
            <p:ph idx="1"/>
          </p:nvPr>
        </p:nvSpPr>
        <p:spPr>
          <a:xfrm>
            <a:off x="564775" y="1272989"/>
            <a:ext cx="11035553" cy="5298140"/>
          </a:xfrm>
        </p:spPr>
        <p:txBody>
          <a:bodyPr>
            <a:noAutofit/>
          </a:bodyPr>
          <a:lstStyle/>
          <a:p>
            <a:r>
              <a:rPr lang="en-US" sz="1600" dirty="0"/>
              <a:t>His “Defense” shows the Meister practiced what he preached: Gelassenheit</a:t>
            </a:r>
          </a:p>
          <a:p>
            <a:r>
              <a:rPr lang="en-US" sz="1600" dirty="0"/>
              <a:t>In 1327 Meister Eckhart traveled to Avignon to defend himself against accusations of heresy. </a:t>
            </a:r>
          </a:p>
          <a:p>
            <a:r>
              <a:rPr lang="en-US" sz="1600" dirty="0"/>
              <a:t>Heinrich of </a:t>
            </a:r>
            <a:r>
              <a:rPr lang="en-US" sz="1600" dirty="0" err="1"/>
              <a:t>Virneburg</a:t>
            </a:r>
            <a:r>
              <a:rPr lang="en-US" sz="1600" dirty="0"/>
              <a:t> accused him. Likely he thought Meister Eckhart to be dangerous because his message became popular. </a:t>
            </a:r>
          </a:p>
          <a:p>
            <a:r>
              <a:rPr lang="en-US" sz="1600" dirty="0"/>
              <a:t>Before leaving for Avignon, in the Dominican church in Cologne, one of Eckhart’s assistants publicly read a document Eckhart wrote affirming his innocence and willingness to renounce any errors the inquisitors found. </a:t>
            </a:r>
          </a:p>
          <a:p>
            <a:r>
              <a:rPr lang="en-US" sz="1600" dirty="0"/>
              <a:t>By doing this, Eckhart undercut any charges of heresy. Henceforth, he could only be tried for spreading erroneous teaching. </a:t>
            </a:r>
          </a:p>
          <a:p>
            <a:r>
              <a:rPr lang="en-US" sz="1600" dirty="0"/>
              <a:t>At the papal court he offered his defense, yet in 1329 Pope John XXII issued the papal bull “In the Field of the Lord.” This bull condemned certain statements of the Meister’s, but they were articles taken out of their original context.</a:t>
            </a:r>
          </a:p>
          <a:p>
            <a:r>
              <a:rPr lang="en-US" sz="1600" dirty="0"/>
              <a:t>Throughout, Eckhart practiced what he preached. During the trial, he was perfectly willing to give up his life’s work and submit to Church authority. He was not attached to his own spirituality. He did not have a tight mental grip on any of his ideas. </a:t>
            </a:r>
          </a:p>
          <a:p>
            <a:r>
              <a:rPr lang="en-US" sz="1600" dirty="0"/>
              <a:t>He was quite open to admitting his errors and to renouncing them, considering the Church’s authority to judge orthodoxy. I think this is a great testament to Eckhart’s detachment. As a scholastic theologian and a preacher, words mattered to him. It is all too easy for such a person to identify with these roles and wind up a hypocrite. </a:t>
            </a:r>
          </a:p>
          <a:p>
            <a:r>
              <a:rPr lang="en-US" sz="1600" dirty="0"/>
              <a:t>We have far too many examples today of people who proclaim their spiritual maturity but in truth lack it. Still, Eckhart shows he is not identified with his own mystical system when he submits to Church authority. Truly, he had let go of himself.</a:t>
            </a:r>
          </a:p>
        </p:txBody>
      </p:sp>
    </p:spTree>
    <p:extLst>
      <p:ext uri="{BB962C8B-B14F-4D97-AF65-F5344CB8AC3E}">
        <p14:creationId xmlns:p14="http://schemas.microsoft.com/office/powerpoint/2010/main" val="321522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29A126C-2944-4C0A-8A75-6163D2A200A1}"/>
              </a:ext>
            </a:extLst>
          </p:cNvPr>
          <p:cNvSpPr>
            <a:spLocks noGrp="1"/>
          </p:cNvSpPr>
          <p:nvPr>
            <p:ph type="title"/>
          </p:nvPr>
        </p:nvSpPr>
        <p:spPr>
          <a:xfrm>
            <a:off x="1341120" y="467360"/>
            <a:ext cx="9509760" cy="1002852"/>
          </a:xfrm>
        </p:spPr>
        <p:txBody>
          <a:bodyPr>
            <a:normAutofit/>
          </a:bodyPr>
          <a:lstStyle/>
          <a:p>
            <a:r>
              <a:rPr lang="en-US" sz="3600" dirty="0">
                <a:effectLst>
                  <a:outerShdw blurRad="38100" dist="38100" dir="2700000" algn="tl">
                    <a:srgbClr val="000000">
                      <a:alpha val="43137"/>
                    </a:srgbClr>
                  </a:outerShdw>
                </a:effectLst>
              </a:rPr>
              <a:t>The Inner Life of Meister Eckhart</a:t>
            </a:r>
          </a:p>
        </p:txBody>
      </p:sp>
      <p:sp>
        <p:nvSpPr>
          <p:cNvPr id="13" name="Content Placeholder 2">
            <a:extLst>
              <a:ext uri="{FF2B5EF4-FFF2-40B4-BE49-F238E27FC236}">
                <a16:creationId xmlns:a16="http://schemas.microsoft.com/office/drawing/2014/main" id="{B992E476-4BA5-4F85-95A2-C401B8FE3482}"/>
              </a:ext>
            </a:extLst>
          </p:cNvPr>
          <p:cNvSpPr>
            <a:spLocks noGrp="1"/>
          </p:cNvSpPr>
          <p:nvPr>
            <p:ph sz="half" idx="1"/>
          </p:nvPr>
        </p:nvSpPr>
        <p:spPr>
          <a:xfrm>
            <a:off x="1341119" y="1901952"/>
            <a:ext cx="4844527" cy="4123944"/>
          </a:xfrm>
        </p:spPr>
        <p:txBody>
          <a:bodyPr>
            <a:normAutofit/>
          </a:bodyPr>
          <a:lstStyle/>
          <a:p>
            <a:pPr marL="45720" indent="0">
              <a:buNone/>
            </a:pPr>
            <a:r>
              <a:rPr lang="en-US" sz="2400" dirty="0"/>
              <a:t>It seemed to a man as though in a dream—it was a waking dream—that he became pregnant with nothing as a woman does with child, and in this nothing God was born; he was the fruit of the nothing.  God was born in the nothing. – Sermon 71</a:t>
            </a:r>
          </a:p>
          <a:p>
            <a:pPr marL="45720" indent="0">
              <a:buNone/>
            </a:pPr>
            <a:r>
              <a:rPr lang="en-US" sz="2400" dirty="0"/>
              <a:t>I never pray so well as when I pray for nothing and for nobody. – Sermon 67</a:t>
            </a:r>
          </a:p>
        </p:txBody>
      </p:sp>
      <p:pic>
        <p:nvPicPr>
          <p:cNvPr id="6" name="Content Placeholder 5" descr="A picture containing text&#10;&#10;Description automatically generated">
            <a:extLst>
              <a:ext uri="{FF2B5EF4-FFF2-40B4-BE49-F238E27FC236}">
                <a16:creationId xmlns:a16="http://schemas.microsoft.com/office/drawing/2014/main" id="{C940A023-4972-4A5F-A029-3AFAE866C6E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891" r="14840" b="1"/>
          <a:stretch/>
        </p:blipFill>
        <p:spPr>
          <a:xfrm>
            <a:off x="6568890" y="1901952"/>
            <a:ext cx="4281989" cy="3862354"/>
          </a:xfrm>
          <a:noFill/>
        </p:spPr>
      </p:pic>
    </p:spTree>
    <p:extLst>
      <p:ext uri="{BB962C8B-B14F-4D97-AF65-F5344CB8AC3E}">
        <p14:creationId xmlns:p14="http://schemas.microsoft.com/office/powerpoint/2010/main" val="89465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E3BE2D-C031-40D1-B61D-BB5DED41E3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046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DCAE-C980-47F5-908E-45AE1AE3AB4C}"/>
              </a:ext>
            </a:extLst>
          </p:cNvPr>
          <p:cNvSpPr>
            <a:spLocks noGrp="1"/>
          </p:cNvSpPr>
          <p:nvPr>
            <p:ph type="title"/>
          </p:nvPr>
        </p:nvSpPr>
        <p:spPr/>
        <p:txBody>
          <a:bodyPr>
            <a:normAutofit/>
          </a:bodyPr>
          <a:lstStyle/>
          <a:p>
            <a:r>
              <a:rPr lang="en-US" sz="4000" i="1" dirty="0">
                <a:effectLst>
                  <a:outerShdw blurRad="38100" dist="38100" dir="2700000" algn="tl">
                    <a:srgbClr val="000000">
                      <a:alpha val="43137"/>
                    </a:srgbClr>
                  </a:outerShdw>
                </a:effectLst>
              </a:rPr>
              <a:t>Gelassenheit / Detachment</a:t>
            </a:r>
          </a:p>
        </p:txBody>
      </p:sp>
      <p:sp>
        <p:nvSpPr>
          <p:cNvPr id="3" name="Content Placeholder 2">
            <a:extLst>
              <a:ext uri="{FF2B5EF4-FFF2-40B4-BE49-F238E27FC236}">
                <a16:creationId xmlns:a16="http://schemas.microsoft.com/office/drawing/2014/main" id="{4802C502-A2D4-4C92-AB31-13FDFEC3DF77}"/>
              </a:ext>
            </a:extLst>
          </p:cNvPr>
          <p:cNvSpPr>
            <a:spLocks noGrp="1"/>
          </p:cNvSpPr>
          <p:nvPr>
            <p:ph idx="1"/>
          </p:nvPr>
        </p:nvSpPr>
        <p:spPr>
          <a:xfrm>
            <a:off x="1341119" y="2106705"/>
            <a:ext cx="10053021" cy="3922873"/>
          </a:xfrm>
        </p:spPr>
        <p:txBody>
          <a:bodyPr>
            <a:normAutofit lnSpcReduction="10000"/>
          </a:bodyPr>
          <a:lstStyle/>
          <a:p>
            <a:r>
              <a:rPr lang="en-US" sz="3200" dirty="0"/>
              <a:t>“Detachment makes me receptive to nothing but God”</a:t>
            </a:r>
            <a:endParaRPr lang="en-US" sz="1400" dirty="0"/>
          </a:p>
          <a:p>
            <a:r>
              <a:rPr lang="en-US" sz="3200" dirty="0"/>
              <a:t>“Detachment is completely free from all creatures”</a:t>
            </a:r>
            <a:endParaRPr lang="en-US" sz="1400" dirty="0"/>
          </a:p>
          <a:p>
            <a:r>
              <a:rPr lang="en-US" sz="3200" dirty="0"/>
              <a:t>“Put aside this and that and what remains is nothing but God”</a:t>
            </a:r>
          </a:p>
          <a:p>
            <a:r>
              <a:rPr lang="en-US" sz="3200" dirty="0"/>
              <a:t>This describes Eckhart’s inner life: releasement or letting-go-ness – a gentle practice of sinking into the silent mystery of God as one simultaneously drops attachment to the self.</a:t>
            </a:r>
          </a:p>
        </p:txBody>
      </p:sp>
    </p:spTree>
    <p:extLst>
      <p:ext uri="{BB962C8B-B14F-4D97-AF65-F5344CB8AC3E}">
        <p14:creationId xmlns:p14="http://schemas.microsoft.com/office/powerpoint/2010/main" val="170803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10489-4091-083A-768A-955D0EAB5157}"/>
              </a:ext>
            </a:extLst>
          </p:cNvPr>
          <p:cNvSpPr>
            <a:spLocks noGrp="1"/>
          </p:cNvSpPr>
          <p:nvPr>
            <p:ph idx="1"/>
          </p:nvPr>
        </p:nvSpPr>
        <p:spPr>
          <a:xfrm>
            <a:off x="1341120" y="1201272"/>
            <a:ext cx="9509760" cy="4828308"/>
          </a:xfrm>
        </p:spPr>
        <p:txBody>
          <a:bodyPr>
            <a:normAutofit/>
          </a:bodyPr>
          <a:lstStyle/>
          <a:p>
            <a:pPr marL="45720" indent="0" algn="just">
              <a:buNone/>
            </a:pPr>
            <a:r>
              <a:rPr lang="en-US" sz="2800" dirty="0"/>
              <a:t>A poem from the Dominican nuns of the early fourteenth century tells us what Meister Eckhart was known for in his teaching and preaching: “Eckhart, the wise master / Will talk to us about Nothing.”  </a:t>
            </a:r>
            <a:r>
              <a:rPr lang="en-US" sz="2800" dirty="0" err="1"/>
              <a:t>Freimut</a:t>
            </a:r>
            <a:r>
              <a:rPr lang="en-US" sz="2800" dirty="0"/>
              <a:t> Loser notes, “True wisdom is teaching about nothing, teaching nothing: to want nothing, to know nothing, to have nothing.”  In his own time, then, people remembered Eckhart preaching about nothing. Loser’s comment alludes to one of Eckhart’s most common themes, detachment. In many of his sermons, he describes the way and practice of detachment by using the word, “nothing.” But Eckhart loads other weighty meanings onto this word.</a:t>
            </a:r>
          </a:p>
        </p:txBody>
      </p:sp>
    </p:spTree>
    <p:extLst>
      <p:ext uri="{BB962C8B-B14F-4D97-AF65-F5344CB8AC3E}">
        <p14:creationId xmlns:p14="http://schemas.microsoft.com/office/powerpoint/2010/main" val="338787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25B6-29E8-C55E-4127-59F5E2C6A7A2}"/>
              </a:ext>
            </a:extLst>
          </p:cNvPr>
          <p:cNvSpPr>
            <a:spLocks noGrp="1"/>
          </p:cNvSpPr>
          <p:nvPr>
            <p:ph type="title"/>
          </p:nvPr>
        </p:nvSpPr>
        <p:spPr/>
        <p:txBody>
          <a:bodyPr/>
          <a:lstStyle/>
          <a:p>
            <a:r>
              <a:rPr lang="en-US" dirty="0"/>
              <a:t>Eckhart’s Theme and Various Images</a:t>
            </a:r>
          </a:p>
        </p:txBody>
      </p:sp>
      <p:sp>
        <p:nvSpPr>
          <p:cNvPr id="3" name="Content Placeholder 2">
            <a:extLst>
              <a:ext uri="{FF2B5EF4-FFF2-40B4-BE49-F238E27FC236}">
                <a16:creationId xmlns:a16="http://schemas.microsoft.com/office/drawing/2014/main" id="{CE8C6257-23AE-9AE9-F91A-98AA9D412D33}"/>
              </a:ext>
            </a:extLst>
          </p:cNvPr>
          <p:cNvSpPr>
            <a:spLocks noGrp="1"/>
          </p:cNvSpPr>
          <p:nvPr>
            <p:ph idx="1"/>
          </p:nvPr>
        </p:nvSpPr>
        <p:spPr>
          <a:xfrm>
            <a:off x="1341120" y="1901952"/>
            <a:ext cx="9509760" cy="4488688"/>
          </a:xfrm>
        </p:spPr>
        <p:txBody>
          <a:bodyPr>
            <a:normAutofit fontScale="92500" lnSpcReduction="10000"/>
          </a:bodyPr>
          <a:lstStyle/>
          <a:p>
            <a:r>
              <a:rPr lang="en-US" dirty="0"/>
              <a:t>The Meister has one simple message strewn across his sermons, talks, commentaries, and treatises: </a:t>
            </a:r>
            <a:r>
              <a:rPr lang="en-US" b="1" u="sng" dirty="0">
                <a:effectLst>
                  <a:outerShdw blurRad="38100" dist="38100" dir="2700000" algn="tl">
                    <a:srgbClr val="000000">
                      <a:alpha val="43137"/>
                    </a:srgbClr>
                  </a:outerShdw>
                </a:effectLst>
              </a:rPr>
              <a:t>Realizing the Nothing by Gelassenheit </a:t>
            </a:r>
            <a:r>
              <a:rPr lang="en-US" u="sng" dirty="0"/>
              <a:t>– birthing, negative theology, detachment</a:t>
            </a:r>
          </a:p>
          <a:p>
            <a:r>
              <a:rPr lang="en-US" dirty="0">
                <a:effectLst>
                  <a:outerShdw blurRad="38100" dist="38100" dir="2700000" algn="tl">
                    <a:srgbClr val="000000">
                      <a:alpha val="43137"/>
                    </a:srgbClr>
                  </a:outerShdw>
                </a:effectLst>
              </a:rPr>
              <a:t>“Deny yourself, take up your cross…lose your life.” – Mark 8:34-35</a:t>
            </a:r>
          </a:p>
          <a:p>
            <a:r>
              <a:rPr lang="en-US" dirty="0">
                <a:effectLst>
                  <a:outerShdw blurRad="38100" dist="38100" dir="2700000" algn="tl">
                    <a:srgbClr val="000000">
                      <a:alpha val="43137"/>
                    </a:srgbClr>
                  </a:outerShdw>
                </a:effectLst>
              </a:rPr>
              <a:t>More than a message, it is his mystical goal in preaching and teaching, namely, to usher others into the ego-devastating and world-shattering realization of the divine nothing by means of releasement, gentle and relaxed letting go and letting be.</a:t>
            </a:r>
          </a:p>
          <a:p>
            <a:r>
              <a:rPr lang="en-US" dirty="0">
                <a:effectLst>
                  <a:outerShdw blurRad="38100" dist="38100" dir="2700000" algn="tl">
                    <a:srgbClr val="000000">
                      <a:alpha val="43137"/>
                    </a:srgbClr>
                  </a:outerShdw>
                </a:effectLst>
              </a:rPr>
              <a:t>Eckhart reflects on and teases out different subtle aspects of this message and experience.</a:t>
            </a:r>
          </a:p>
          <a:p>
            <a:r>
              <a:rPr lang="en-US" dirty="0">
                <a:effectLst>
                  <a:outerShdw blurRad="38100" dist="38100" dir="2700000" algn="tl">
                    <a:srgbClr val="000000">
                      <a:alpha val="43137"/>
                    </a:srgbClr>
                  </a:outerShdw>
                </a:effectLst>
              </a:rPr>
              <a:t>So, it is difficult, if not impossible, to systematize Eckhart – some words, for instance, mean different things at different times – even in the same sermon</a:t>
            </a:r>
          </a:p>
          <a:p>
            <a:r>
              <a:rPr lang="en-US" dirty="0">
                <a:effectLst>
                  <a:outerShdw blurRad="38100" dist="38100" dir="2700000" algn="tl">
                    <a:srgbClr val="000000">
                      <a:alpha val="43137"/>
                    </a:srgbClr>
                  </a:outerShdw>
                </a:effectLst>
              </a:rPr>
              <a:t>He will use “intellect,” “nothing,” “birth,” “being,” or “breakthrough” in several senses</a:t>
            </a:r>
          </a:p>
          <a:p>
            <a:r>
              <a:rPr lang="en-US" dirty="0">
                <a:effectLst>
                  <a:outerShdw blurRad="38100" dist="38100" dir="2700000" algn="tl">
                    <a:srgbClr val="000000">
                      <a:alpha val="43137"/>
                    </a:srgbClr>
                  </a:outerShdw>
                </a:effectLst>
              </a:rPr>
              <a:t>His themes cannot be separated; they are indistinctly one, a diamond reflecting light from a unique angle</a:t>
            </a:r>
            <a:endParaRPr lang="en-US" dirty="0"/>
          </a:p>
        </p:txBody>
      </p:sp>
    </p:spTree>
    <p:extLst>
      <p:ext uri="{BB962C8B-B14F-4D97-AF65-F5344CB8AC3E}">
        <p14:creationId xmlns:p14="http://schemas.microsoft.com/office/powerpoint/2010/main" val="134049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884B8-CB31-D99A-59AE-7B39B28482F3}"/>
              </a:ext>
            </a:extLst>
          </p:cNvPr>
          <p:cNvSpPr>
            <a:spLocks noGrp="1"/>
          </p:cNvSpPr>
          <p:nvPr>
            <p:ph type="title"/>
          </p:nvPr>
        </p:nvSpPr>
        <p:spPr>
          <a:xfrm>
            <a:off x="1341120" y="2195576"/>
            <a:ext cx="9509760" cy="1233424"/>
          </a:xfrm>
        </p:spPr>
        <p:txBody>
          <a:bodyPr>
            <a:normAutofit fontScale="90000"/>
          </a:bodyPr>
          <a:lstStyle/>
          <a:p>
            <a:pPr algn="ctr"/>
            <a:r>
              <a:rPr lang="en-US" sz="4400" b="1" dirty="0">
                <a:effectLst>
                  <a:outerShdw blurRad="38100" dist="38100" dir="2700000" algn="tl">
                    <a:srgbClr val="000000">
                      <a:alpha val="43137"/>
                    </a:srgbClr>
                  </a:outerShdw>
                </a:effectLst>
              </a:rPr>
              <a:t>Gelassenheit: Releasement or Letting Go</a:t>
            </a:r>
          </a:p>
        </p:txBody>
      </p:sp>
    </p:spTree>
    <p:extLst>
      <p:ext uri="{BB962C8B-B14F-4D97-AF65-F5344CB8AC3E}">
        <p14:creationId xmlns:p14="http://schemas.microsoft.com/office/powerpoint/2010/main" val="307932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a:t>A Released Life</a:t>
            </a:r>
          </a:p>
        </p:txBody>
      </p:sp>
      <p:sp>
        <p:nvSpPr>
          <p:cNvPr id="3" name="Subtitle 2"/>
          <p:cNvSpPr>
            <a:spLocks noGrp="1"/>
          </p:cNvSpPr>
          <p:nvPr>
            <p:ph type="subTitle" idx="1"/>
          </p:nvPr>
        </p:nvSpPr>
        <p:spPr/>
        <p:txBody>
          <a:bodyPr>
            <a:normAutofit/>
          </a:bodyPr>
          <a:lstStyle/>
          <a:p>
            <a:r>
              <a:rPr lang="en-US" sz="3200" i="1" dirty="0"/>
              <a:t>Amidst an anxious time</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4797E7-60E4-B736-3B08-DF8E9C78A569}"/>
              </a:ext>
            </a:extLst>
          </p:cNvPr>
          <p:cNvPicPr>
            <a:picLocks noChangeAspect="1"/>
          </p:cNvPicPr>
          <p:nvPr/>
        </p:nvPicPr>
        <p:blipFill>
          <a:blip r:embed="rId2"/>
          <a:stretch>
            <a:fillRect/>
          </a:stretch>
        </p:blipFill>
        <p:spPr>
          <a:xfrm>
            <a:off x="2075329" y="413497"/>
            <a:ext cx="8041341" cy="6031006"/>
          </a:xfrm>
          <a:prstGeom prst="rect">
            <a:avLst/>
          </a:prstGeom>
        </p:spPr>
      </p:pic>
    </p:spTree>
    <p:extLst>
      <p:ext uri="{BB962C8B-B14F-4D97-AF65-F5344CB8AC3E}">
        <p14:creationId xmlns:p14="http://schemas.microsoft.com/office/powerpoint/2010/main" val="216062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033E1-F696-32FE-F212-FA7852576B8D}"/>
              </a:ext>
            </a:extLst>
          </p:cNvPr>
          <p:cNvSpPr>
            <a:spLocks noGrp="1"/>
          </p:cNvSpPr>
          <p:nvPr>
            <p:ph type="title"/>
          </p:nvPr>
        </p:nvSpPr>
        <p:spPr>
          <a:xfrm>
            <a:off x="1341120" y="467360"/>
            <a:ext cx="9509760" cy="1056640"/>
          </a:xfrm>
        </p:spPr>
        <p:txBody>
          <a:bodyPr>
            <a:normAutofit/>
          </a:bodyPr>
          <a:lstStyle/>
          <a:p>
            <a:r>
              <a:rPr lang="en-US" sz="3600" dirty="0">
                <a:effectLst>
                  <a:outerShdw blurRad="38100" dist="38100" dir="2700000" algn="tl">
                    <a:srgbClr val="000000">
                      <a:alpha val="43137"/>
                    </a:srgbClr>
                  </a:outerShdw>
                </a:effectLst>
              </a:rPr>
              <a:t>Medieval Germany and Medieval Europe</a:t>
            </a:r>
          </a:p>
        </p:txBody>
      </p:sp>
      <p:sp>
        <p:nvSpPr>
          <p:cNvPr id="3" name="Content Placeholder 2">
            <a:extLst>
              <a:ext uri="{FF2B5EF4-FFF2-40B4-BE49-F238E27FC236}">
                <a16:creationId xmlns:a16="http://schemas.microsoft.com/office/drawing/2014/main" id="{596707CF-9F21-0D14-053D-A3D3E2F92D24}"/>
              </a:ext>
            </a:extLst>
          </p:cNvPr>
          <p:cNvSpPr>
            <a:spLocks noGrp="1"/>
          </p:cNvSpPr>
          <p:nvPr>
            <p:ph sz="half" idx="1"/>
          </p:nvPr>
        </p:nvSpPr>
        <p:spPr>
          <a:xfrm>
            <a:off x="1278367" y="2135034"/>
            <a:ext cx="9509760" cy="4123944"/>
          </a:xfrm>
        </p:spPr>
        <p:txBody>
          <a:bodyPr>
            <a:normAutofit fontScale="92500"/>
          </a:bodyPr>
          <a:lstStyle/>
          <a:p>
            <a:r>
              <a:rPr lang="en-US" sz="2400" dirty="0"/>
              <a:t>Who ruled Germany/Holy Roman Empire?</a:t>
            </a:r>
          </a:p>
          <a:p>
            <a:r>
              <a:rPr lang="en-US" sz="2400" dirty="0"/>
              <a:t>Royal families vied for power, led to numerous battles and bloody contests for the imperial throne – this meant constant small wars</a:t>
            </a:r>
          </a:p>
          <a:p>
            <a:r>
              <a:rPr lang="en-US" sz="2400" dirty="0"/>
              <a:t>Constant vying for control between different rulers and the Pope</a:t>
            </a:r>
          </a:p>
          <a:p>
            <a:r>
              <a:rPr lang="en-US" sz="2400" dirty="0"/>
              <a:t>Papacy “captured” by French King and moves to Avignon in 1309</a:t>
            </a:r>
          </a:p>
          <a:p>
            <a:r>
              <a:rPr lang="en-US" sz="2400" dirty="0"/>
              <a:t>Pope John XXII – money-minded and imperious (and a Franciscan!) – ruled starting in 1316 – previous pope, Boniface ousted Celestine V the pope who retired</a:t>
            </a:r>
          </a:p>
          <a:p>
            <a:r>
              <a:rPr lang="en-US" sz="2400" dirty="0"/>
              <a:t>Famines and plagues ravished Germany in early 1300s (before the Black Death)</a:t>
            </a:r>
          </a:p>
          <a:p>
            <a:endParaRPr lang="en-US" dirty="0"/>
          </a:p>
          <a:p>
            <a:endParaRPr lang="en-US" dirty="0"/>
          </a:p>
        </p:txBody>
      </p:sp>
    </p:spTree>
    <p:extLst>
      <p:ext uri="{BB962C8B-B14F-4D97-AF65-F5344CB8AC3E}">
        <p14:creationId xmlns:p14="http://schemas.microsoft.com/office/powerpoint/2010/main" val="262352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54C427-4755-4535-8E60-FB96FD748025}"/>
              </a:ext>
            </a:extLst>
          </p:cNvPr>
          <p:cNvSpPr txBox="1"/>
          <p:nvPr/>
        </p:nvSpPr>
        <p:spPr>
          <a:xfrm>
            <a:off x="137160" y="347472"/>
            <a:ext cx="11841480" cy="6309420"/>
          </a:xfrm>
          <a:prstGeom prst="rect">
            <a:avLst/>
          </a:prstGeom>
          <a:noFill/>
        </p:spPr>
        <p:txBody>
          <a:bodyPr wrap="square" rtlCol="0">
            <a:spAutoFit/>
          </a:bodyPr>
          <a:lstStyle/>
          <a:p>
            <a:pPr algn="ctr"/>
            <a:r>
              <a:rPr lang="en-US" sz="2400" i="1" dirty="0">
                <a:effectLst>
                  <a:outerShdw blurRad="38100" dist="38100" dir="2700000" algn="tl">
                    <a:srgbClr val="000000">
                      <a:alpha val="43137"/>
                    </a:srgbClr>
                  </a:outerShdw>
                </a:effectLst>
              </a:rPr>
              <a:t>A Chronology of Meister Eckhart’s Life</a:t>
            </a:r>
          </a:p>
          <a:p>
            <a:endParaRPr lang="en-US" sz="1400" dirty="0"/>
          </a:p>
          <a:p>
            <a:r>
              <a:rPr lang="en-US" sz="2000" dirty="0"/>
              <a:t>1260: born in </a:t>
            </a:r>
            <a:r>
              <a:rPr lang="en-US" sz="2000" dirty="0" err="1"/>
              <a:t>Hochheim</a:t>
            </a:r>
            <a:endParaRPr lang="en-US" sz="2000" dirty="0"/>
          </a:p>
          <a:p>
            <a:endParaRPr lang="en-US" sz="1400" dirty="0"/>
          </a:p>
          <a:p>
            <a:r>
              <a:rPr lang="en-US" sz="2000" dirty="0"/>
              <a:t>1274-78: Enters Dominican Order at Erfurt (he is about age 18)</a:t>
            </a:r>
          </a:p>
          <a:p>
            <a:endParaRPr lang="en-US" sz="1400" dirty="0"/>
          </a:p>
          <a:p>
            <a:r>
              <a:rPr lang="en-US" sz="2000" dirty="0"/>
              <a:t>1293: Studies in Paris, presumably studied there at some earlier time as well</a:t>
            </a:r>
          </a:p>
          <a:p>
            <a:endParaRPr lang="en-US" sz="1400" dirty="0"/>
          </a:p>
          <a:p>
            <a:r>
              <a:rPr lang="en-US" sz="2000" dirty="0"/>
              <a:t>1294: Eckhart is made prior (leader) of the Dominicans in Erfurt</a:t>
            </a:r>
          </a:p>
          <a:p>
            <a:endParaRPr lang="en-US" sz="1400" dirty="0"/>
          </a:p>
          <a:p>
            <a:r>
              <a:rPr lang="en-US" sz="2000" dirty="0"/>
              <a:t>1302: Eckhart becomes a Master of Theology and assumes a chair in theology at University of Paris</a:t>
            </a:r>
          </a:p>
          <a:p>
            <a:endParaRPr lang="en-US" sz="1400" dirty="0"/>
          </a:p>
          <a:p>
            <a:r>
              <a:rPr lang="en-US" sz="2000" dirty="0"/>
              <a:t>1303-1311: Eckhart is elected provincial of the newly created province of </a:t>
            </a:r>
            <a:r>
              <a:rPr lang="en-US" sz="2000" dirty="0" err="1"/>
              <a:t>Saxonia</a:t>
            </a:r>
            <a:endParaRPr lang="en-US" sz="2000" dirty="0"/>
          </a:p>
          <a:p>
            <a:endParaRPr lang="en-US" sz="1400" dirty="0"/>
          </a:p>
          <a:p>
            <a:r>
              <a:rPr lang="en-US" sz="2000" dirty="0"/>
              <a:t>1311-1313: Eckhart takes up the chair in theology for a second time, a very rare achievement</a:t>
            </a:r>
          </a:p>
          <a:p>
            <a:endParaRPr lang="en-US" sz="1400" dirty="0"/>
          </a:p>
          <a:p>
            <a:r>
              <a:rPr lang="en-US" sz="2000" dirty="0"/>
              <a:t>1313-1323: Eckhart moves to </a:t>
            </a:r>
            <a:r>
              <a:rPr lang="en-US" sz="2000" dirty="0" err="1"/>
              <a:t>Strassburg</a:t>
            </a:r>
            <a:r>
              <a:rPr lang="en-US" sz="2000" dirty="0"/>
              <a:t> where he engages in much preaching and teaching, serves as a vicar</a:t>
            </a:r>
          </a:p>
          <a:p>
            <a:endParaRPr lang="en-US" sz="1400" dirty="0"/>
          </a:p>
          <a:p>
            <a:r>
              <a:rPr lang="en-US" sz="2000" dirty="0"/>
              <a:t>1323-1328: Eckhart moves to Cologne, does more preaching </a:t>
            </a:r>
          </a:p>
          <a:p>
            <a:endParaRPr lang="en-US" sz="1400" dirty="0"/>
          </a:p>
          <a:p>
            <a:r>
              <a:rPr lang="en-US" sz="2000" dirty="0"/>
              <a:t>1327: Eckhart gets investigated for heresy, trial moves to papal inquisition at Avignon</a:t>
            </a:r>
          </a:p>
          <a:p>
            <a:endParaRPr lang="en-US" sz="1400" dirty="0"/>
          </a:p>
          <a:p>
            <a:r>
              <a:rPr lang="en-US" sz="2000" dirty="0"/>
              <a:t>1329: Pope John XXII issues bull In </a:t>
            </a:r>
            <a:r>
              <a:rPr lang="en-US" sz="2000" dirty="0" err="1"/>
              <a:t>Agro</a:t>
            </a:r>
            <a:r>
              <a:rPr lang="en-US" sz="2000" dirty="0"/>
              <a:t> </a:t>
            </a:r>
            <a:r>
              <a:rPr lang="en-US" sz="2000" dirty="0" err="1"/>
              <a:t>Dominico</a:t>
            </a:r>
            <a:r>
              <a:rPr lang="en-US" sz="2000" dirty="0"/>
              <a:t>, condemning aspects of Eckhart’s teaching</a:t>
            </a:r>
          </a:p>
        </p:txBody>
      </p:sp>
    </p:spTree>
    <p:extLst>
      <p:ext uri="{BB962C8B-B14F-4D97-AF65-F5344CB8AC3E}">
        <p14:creationId xmlns:p14="http://schemas.microsoft.com/office/powerpoint/2010/main" val="45693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45E9-E6A8-46F7-4FD9-41B043B2BDB1}"/>
              </a:ext>
            </a:extLst>
          </p:cNvPr>
          <p:cNvSpPr>
            <a:spLocks noGrp="1"/>
          </p:cNvSpPr>
          <p:nvPr>
            <p:ph type="title"/>
          </p:nvPr>
        </p:nvSpPr>
        <p:spPr>
          <a:xfrm>
            <a:off x="1341120" y="467360"/>
            <a:ext cx="9509760" cy="877346"/>
          </a:xfrm>
        </p:spPr>
        <p:txBody>
          <a:bodyPr>
            <a:normAutofit/>
          </a:bodyPr>
          <a:lstStyle/>
          <a:p>
            <a:r>
              <a:rPr lang="en-US" sz="4400" u="sng" dirty="0">
                <a:effectLst>
                  <a:outerShdw blurRad="38100" dist="38100" dir="2700000" algn="tl">
                    <a:srgbClr val="000000">
                      <a:alpha val="43137"/>
                    </a:srgbClr>
                  </a:outerShdw>
                </a:effectLst>
              </a:rPr>
              <a:t>Major Writings</a:t>
            </a:r>
          </a:p>
        </p:txBody>
      </p:sp>
      <p:sp>
        <p:nvSpPr>
          <p:cNvPr id="3" name="Content Placeholder 2">
            <a:extLst>
              <a:ext uri="{FF2B5EF4-FFF2-40B4-BE49-F238E27FC236}">
                <a16:creationId xmlns:a16="http://schemas.microsoft.com/office/drawing/2014/main" id="{58673D08-B4FD-77E0-2D0F-B5619CC1417A}"/>
              </a:ext>
            </a:extLst>
          </p:cNvPr>
          <p:cNvSpPr>
            <a:spLocks noGrp="1"/>
          </p:cNvSpPr>
          <p:nvPr>
            <p:ph idx="1"/>
          </p:nvPr>
        </p:nvSpPr>
        <p:spPr>
          <a:xfrm>
            <a:off x="1341120" y="1676400"/>
            <a:ext cx="9509760" cy="4714240"/>
          </a:xfrm>
        </p:spPr>
        <p:txBody>
          <a:bodyPr>
            <a:normAutofit lnSpcReduction="10000"/>
          </a:bodyPr>
          <a:lstStyle/>
          <a:p>
            <a:r>
              <a:rPr lang="en-US" b="1" dirty="0">
                <a:effectLst>
                  <a:outerShdw blurRad="38100" dist="38100" dir="2700000" algn="tl">
                    <a:srgbClr val="000000">
                      <a:alpha val="43137"/>
                    </a:srgbClr>
                  </a:outerShdw>
                </a:effectLst>
              </a:rPr>
              <a:t>German Sermons </a:t>
            </a:r>
            <a:r>
              <a:rPr lang="en-US" dirty="0"/>
              <a:t>– over 100 spanning his time as provincial (1303-11), in </a:t>
            </a:r>
            <a:r>
              <a:rPr lang="en-US" dirty="0" err="1"/>
              <a:t>Strassburg</a:t>
            </a:r>
            <a:r>
              <a:rPr lang="en-US" dirty="0"/>
              <a:t> (1313-1323) and in Cologne (1323-1328)</a:t>
            </a:r>
          </a:p>
          <a:p>
            <a:pPr lvl="1"/>
            <a:r>
              <a:rPr lang="en-US" dirty="0"/>
              <a:t>Sermons 101-104 between 1298 and 1305</a:t>
            </a:r>
          </a:p>
          <a:p>
            <a:r>
              <a:rPr lang="en-US" b="1" dirty="0">
                <a:effectLst>
                  <a:outerShdw blurRad="38100" dist="38100" dir="2700000" algn="tl">
                    <a:srgbClr val="000000">
                      <a:alpha val="43137"/>
                    </a:srgbClr>
                  </a:outerShdw>
                </a:effectLst>
              </a:rPr>
              <a:t>Talks of Instruction </a:t>
            </a:r>
            <a:r>
              <a:rPr lang="en-US" dirty="0"/>
              <a:t>(written between 1295-98)</a:t>
            </a:r>
          </a:p>
          <a:p>
            <a:r>
              <a:rPr lang="en-US" b="1" dirty="0">
                <a:effectLst>
                  <a:outerShdw blurRad="38100" dist="38100" dir="2700000" algn="tl">
                    <a:srgbClr val="000000">
                      <a:alpha val="43137"/>
                    </a:srgbClr>
                  </a:outerShdw>
                </a:effectLst>
              </a:rPr>
              <a:t>Book of Divine Consolation </a:t>
            </a:r>
            <a:r>
              <a:rPr lang="en-US" dirty="0"/>
              <a:t>(1318)</a:t>
            </a:r>
          </a:p>
          <a:p>
            <a:r>
              <a:rPr lang="en-US" b="1" dirty="0">
                <a:effectLst>
                  <a:outerShdw blurRad="38100" dist="38100" dir="2700000" algn="tl">
                    <a:srgbClr val="000000">
                      <a:alpha val="43137"/>
                    </a:srgbClr>
                  </a:outerShdw>
                </a:effectLst>
              </a:rPr>
              <a:t>On the Nobleman </a:t>
            </a:r>
            <a:r>
              <a:rPr lang="en-US" dirty="0"/>
              <a:t>(1318)</a:t>
            </a:r>
          </a:p>
          <a:p>
            <a:r>
              <a:rPr lang="en-US" b="1" dirty="0">
                <a:effectLst>
                  <a:outerShdw blurRad="38100" dist="38100" dir="2700000" algn="tl">
                    <a:srgbClr val="000000">
                      <a:alpha val="43137"/>
                    </a:srgbClr>
                  </a:outerShdw>
                </a:effectLst>
              </a:rPr>
              <a:t>On Detachment </a:t>
            </a:r>
            <a:r>
              <a:rPr lang="en-US" dirty="0"/>
              <a:t>(?)</a:t>
            </a:r>
          </a:p>
          <a:p>
            <a:r>
              <a:rPr lang="en-US" b="1" dirty="0">
                <a:effectLst>
                  <a:outerShdw blurRad="38100" dist="38100" dir="2700000" algn="tl">
                    <a:srgbClr val="000000">
                      <a:alpha val="43137"/>
                    </a:srgbClr>
                  </a:outerShdw>
                </a:effectLst>
              </a:rPr>
              <a:t>Latin Sermons </a:t>
            </a:r>
            <a:r>
              <a:rPr lang="en-US" dirty="0"/>
              <a:t>(throughout his career, possibly starting in 1290s)</a:t>
            </a:r>
          </a:p>
          <a:p>
            <a:r>
              <a:rPr lang="en-US" b="1" dirty="0">
                <a:effectLst>
                  <a:outerShdw blurRad="38100" dist="38100" dir="2700000" algn="tl">
                    <a:srgbClr val="000000">
                      <a:alpha val="43137"/>
                    </a:srgbClr>
                  </a:outerShdw>
                </a:effectLst>
              </a:rPr>
              <a:t>Scripture commentaries</a:t>
            </a:r>
            <a:r>
              <a:rPr lang="en-US" dirty="0"/>
              <a:t>: Genesis, Exodus, Sirach (1303-1311), Wisdom, John (1311-1323)</a:t>
            </a:r>
          </a:p>
          <a:p>
            <a:r>
              <a:rPr lang="en-US" b="1" dirty="0">
                <a:effectLst>
                  <a:outerShdw blurRad="38100" dist="38100" dir="2700000" algn="tl">
                    <a:srgbClr val="000000">
                      <a:alpha val="43137"/>
                    </a:srgbClr>
                  </a:outerShdw>
                </a:effectLst>
              </a:rPr>
              <a:t>Parisian Questions </a:t>
            </a:r>
            <a:r>
              <a:rPr lang="en-US" dirty="0"/>
              <a:t>(1302-1303)</a:t>
            </a:r>
          </a:p>
          <a:p>
            <a:endParaRPr lang="en-US" dirty="0"/>
          </a:p>
        </p:txBody>
      </p:sp>
    </p:spTree>
    <p:extLst>
      <p:ext uri="{BB962C8B-B14F-4D97-AF65-F5344CB8AC3E}">
        <p14:creationId xmlns:p14="http://schemas.microsoft.com/office/powerpoint/2010/main" val="210074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CAB1-849B-117A-1281-B1252925B5D5}"/>
              </a:ext>
            </a:extLst>
          </p:cNvPr>
          <p:cNvSpPr>
            <a:spLocks noGrp="1"/>
          </p:cNvSpPr>
          <p:nvPr>
            <p:ph type="title"/>
          </p:nvPr>
        </p:nvSpPr>
        <p:spPr>
          <a:xfrm>
            <a:off x="202603" y="132618"/>
            <a:ext cx="3849445" cy="760567"/>
          </a:xfrm>
        </p:spPr>
        <p:txBody>
          <a:bodyPr>
            <a:normAutofit/>
          </a:bodyPr>
          <a:lstStyle/>
          <a:p>
            <a:r>
              <a:rPr lang="en-US" sz="4000" dirty="0">
                <a:effectLst>
                  <a:outerShdw blurRad="38100" dist="38100" dir="2700000" algn="tl">
                    <a:srgbClr val="000000">
                      <a:alpha val="43137"/>
                    </a:srgbClr>
                  </a:outerShdw>
                </a:effectLst>
              </a:rPr>
              <a:t>The Dominicans</a:t>
            </a:r>
          </a:p>
        </p:txBody>
      </p:sp>
      <p:sp>
        <p:nvSpPr>
          <p:cNvPr id="3" name="Content Placeholder 2">
            <a:extLst>
              <a:ext uri="{FF2B5EF4-FFF2-40B4-BE49-F238E27FC236}">
                <a16:creationId xmlns:a16="http://schemas.microsoft.com/office/drawing/2014/main" id="{E1F82271-21E1-7605-13AD-2E9BFE5D7A68}"/>
              </a:ext>
            </a:extLst>
          </p:cNvPr>
          <p:cNvSpPr>
            <a:spLocks noGrp="1"/>
          </p:cNvSpPr>
          <p:nvPr>
            <p:ph idx="1"/>
          </p:nvPr>
        </p:nvSpPr>
        <p:spPr>
          <a:xfrm>
            <a:off x="498438" y="1547132"/>
            <a:ext cx="11189858" cy="760566"/>
          </a:xfrm>
        </p:spPr>
        <p:txBody>
          <a:bodyPr/>
          <a:lstStyle/>
          <a:p>
            <a:pPr marL="45720" indent="0">
              <a:buNone/>
            </a:pPr>
            <a:r>
              <a:rPr lang="en-US" dirty="0"/>
              <a:t>St Dominic 	        Bl. Jordan of Saxony           St. Albert the Great		St. Thomas Aquinas</a:t>
            </a:r>
          </a:p>
        </p:txBody>
      </p:sp>
      <p:pic>
        <p:nvPicPr>
          <p:cNvPr id="5" name="Picture 4">
            <a:extLst>
              <a:ext uri="{FF2B5EF4-FFF2-40B4-BE49-F238E27FC236}">
                <a16:creationId xmlns:a16="http://schemas.microsoft.com/office/drawing/2014/main" id="{1D003079-BE1F-509A-B607-1A78FC54ABC8}"/>
              </a:ext>
            </a:extLst>
          </p:cNvPr>
          <p:cNvPicPr>
            <a:picLocks noChangeAspect="1"/>
          </p:cNvPicPr>
          <p:nvPr/>
        </p:nvPicPr>
        <p:blipFill>
          <a:blip r:embed="rId2"/>
          <a:stretch>
            <a:fillRect/>
          </a:stretch>
        </p:blipFill>
        <p:spPr>
          <a:xfrm>
            <a:off x="88498" y="2415987"/>
            <a:ext cx="2334971" cy="3603813"/>
          </a:xfrm>
          <a:prstGeom prst="rect">
            <a:avLst/>
          </a:prstGeom>
        </p:spPr>
      </p:pic>
      <p:pic>
        <p:nvPicPr>
          <p:cNvPr id="6" name="Picture 5">
            <a:extLst>
              <a:ext uri="{FF2B5EF4-FFF2-40B4-BE49-F238E27FC236}">
                <a16:creationId xmlns:a16="http://schemas.microsoft.com/office/drawing/2014/main" id="{78F25FA2-6140-65AE-44DB-04B02951A011}"/>
              </a:ext>
            </a:extLst>
          </p:cNvPr>
          <p:cNvPicPr>
            <a:picLocks noChangeAspect="1"/>
          </p:cNvPicPr>
          <p:nvPr/>
        </p:nvPicPr>
        <p:blipFill>
          <a:blip r:embed="rId3"/>
          <a:stretch>
            <a:fillRect/>
          </a:stretch>
        </p:blipFill>
        <p:spPr>
          <a:xfrm>
            <a:off x="2884437" y="2415986"/>
            <a:ext cx="2240238" cy="3175432"/>
          </a:xfrm>
          <a:prstGeom prst="rect">
            <a:avLst/>
          </a:prstGeom>
        </p:spPr>
      </p:pic>
      <p:pic>
        <p:nvPicPr>
          <p:cNvPr id="7" name="Picture 6">
            <a:extLst>
              <a:ext uri="{FF2B5EF4-FFF2-40B4-BE49-F238E27FC236}">
                <a16:creationId xmlns:a16="http://schemas.microsoft.com/office/drawing/2014/main" id="{B84A299E-8A22-04E7-AF27-0C42EB8E9F54}"/>
              </a:ext>
            </a:extLst>
          </p:cNvPr>
          <p:cNvPicPr>
            <a:picLocks noChangeAspect="1"/>
          </p:cNvPicPr>
          <p:nvPr/>
        </p:nvPicPr>
        <p:blipFill>
          <a:blip r:embed="rId4"/>
          <a:stretch>
            <a:fillRect/>
          </a:stretch>
        </p:blipFill>
        <p:spPr>
          <a:xfrm>
            <a:off x="5585644" y="2415986"/>
            <a:ext cx="2648285" cy="3501864"/>
          </a:xfrm>
          <a:prstGeom prst="rect">
            <a:avLst/>
          </a:prstGeom>
        </p:spPr>
      </p:pic>
      <p:pic>
        <p:nvPicPr>
          <p:cNvPr id="8" name="Picture 7">
            <a:extLst>
              <a:ext uri="{FF2B5EF4-FFF2-40B4-BE49-F238E27FC236}">
                <a16:creationId xmlns:a16="http://schemas.microsoft.com/office/drawing/2014/main" id="{9E185BC3-CB36-D952-BA16-4A426D4A135E}"/>
              </a:ext>
            </a:extLst>
          </p:cNvPr>
          <p:cNvPicPr>
            <a:picLocks noChangeAspect="1"/>
          </p:cNvPicPr>
          <p:nvPr/>
        </p:nvPicPr>
        <p:blipFill>
          <a:blip r:embed="rId5"/>
          <a:stretch>
            <a:fillRect/>
          </a:stretch>
        </p:blipFill>
        <p:spPr>
          <a:xfrm>
            <a:off x="8793002" y="2415986"/>
            <a:ext cx="2895294" cy="2895294"/>
          </a:xfrm>
          <a:prstGeom prst="rect">
            <a:avLst/>
          </a:prstGeom>
        </p:spPr>
      </p:pic>
    </p:spTree>
    <p:extLst>
      <p:ext uri="{BB962C8B-B14F-4D97-AF65-F5344CB8AC3E}">
        <p14:creationId xmlns:p14="http://schemas.microsoft.com/office/powerpoint/2010/main" val="25722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B7FC-D36B-1EFC-9BB7-BE82E90E2FF9}"/>
              </a:ext>
            </a:extLst>
          </p:cNvPr>
          <p:cNvSpPr>
            <a:spLocks noGrp="1"/>
          </p:cNvSpPr>
          <p:nvPr>
            <p:ph type="title"/>
          </p:nvPr>
        </p:nvSpPr>
        <p:spPr>
          <a:xfrm>
            <a:off x="205292" y="153176"/>
            <a:ext cx="5032786" cy="671158"/>
          </a:xfrm>
        </p:spPr>
        <p:txBody>
          <a:bodyPr/>
          <a:lstStyle/>
          <a:p>
            <a:r>
              <a:rPr lang="en-US" dirty="0"/>
              <a:t>Dominican Life at Erfurt</a:t>
            </a:r>
          </a:p>
        </p:txBody>
      </p:sp>
      <p:sp>
        <p:nvSpPr>
          <p:cNvPr id="3" name="Content Placeholder 2">
            <a:extLst>
              <a:ext uri="{FF2B5EF4-FFF2-40B4-BE49-F238E27FC236}">
                <a16:creationId xmlns:a16="http://schemas.microsoft.com/office/drawing/2014/main" id="{E9D7E741-F602-3660-942C-57FFFE867C86}"/>
              </a:ext>
            </a:extLst>
          </p:cNvPr>
          <p:cNvSpPr>
            <a:spLocks noGrp="1"/>
          </p:cNvSpPr>
          <p:nvPr>
            <p:ph sz="half" idx="1"/>
          </p:nvPr>
        </p:nvSpPr>
        <p:spPr>
          <a:xfrm>
            <a:off x="4251277" y="1760757"/>
            <a:ext cx="2309309" cy="4123944"/>
          </a:xfrm>
        </p:spPr>
        <p:txBody>
          <a:bodyPr/>
          <a:lstStyle/>
          <a:p>
            <a:r>
              <a:rPr lang="en-US" dirty="0"/>
              <a:t>Divine Office: Matins, Lauds, Vespers</a:t>
            </a:r>
          </a:p>
          <a:p>
            <a:r>
              <a:rPr lang="en-US" dirty="0"/>
              <a:t>Daily lectures on the Bible</a:t>
            </a:r>
          </a:p>
          <a:p>
            <a:r>
              <a:rPr lang="en-US" dirty="0"/>
              <a:t>Their lives were suffused with Scripture and prayer</a:t>
            </a:r>
          </a:p>
          <a:p>
            <a:r>
              <a:rPr lang="en-US" dirty="0"/>
              <a:t>Eckhart was prior here 1294-1302</a:t>
            </a:r>
          </a:p>
          <a:p>
            <a:endParaRPr lang="en-US" dirty="0"/>
          </a:p>
          <a:p>
            <a:endParaRPr lang="en-US" dirty="0"/>
          </a:p>
        </p:txBody>
      </p:sp>
      <p:pic>
        <p:nvPicPr>
          <p:cNvPr id="5" name="Content Placeholder 4">
            <a:extLst>
              <a:ext uri="{FF2B5EF4-FFF2-40B4-BE49-F238E27FC236}">
                <a16:creationId xmlns:a16="http://schemas.microsoft.com/office/drawing/2014/main" id="{BAAD006C-3963-8426-88FC-D215976505A7}"/>
              </a:ext>
            </a:extLst>
          </p:cNvPr>
          <p:cNvPicPr>
            <a:picLocks noGrp="1" noChangeAspect="1"/>
          </p:cNvPicPr>
          <p:nvPr>
            <p:ph sz="half" idx="2"/>
          </p:nvPr>
        </p:nvPicPr>
        <p:blipFill>
          <a:blip r:embed="rId2"/>
          <a:stretch>
            <a:fillRect/>
          </a:stretch>
        </p:blipFill>
        <p:spPr>
          <a:xfrm>
            <a:off x="6786069" y="1760757"/>
            <a:ext cx="5024355" cy="3336485"/>
          </a:xfrm>
          <a:prstGeom prst="rect">
            <a:avLst/>
          </a:prstGeom>
        </p:spPr>
      </p:pic>
      <p:pic>
        <p:nvPicPr>
          <p:cNvPr id="4" name="Picture 3">
            <a:extLst>
              <a:ext uri="{FF2B5EF4-FFF2-40B4-BE49-F238E27FC236}">
                <a16:creationId xmlns:a16="http://schemas.microsoft.com/office/drawing/2014/main" id="{89C1FB67-A53A-B3EB-E12B-C8C5222960B9}"/>
              </a:ext>
            </a:extLst>
          </p:cNvPr>
          <p:cNvPicPr>
            <a:picLocks noChangeAspect="1"/>
          </p:cNvPicPr>
          <p:nvPr/>
        </p:nvPicPr>
        <p:blipFill>
          <a:blip r:embed="rId3"/>
          <a:stretch>
            <a:fillRect/>
          </a:stretch>
        </p:blipFill>
        <p:spPr>
          <a:xfrm>
            <a:off x="381576" y="1274423"/>
            <a:ext cx="3621308" cy="4850701"/>
          </a:xfrm>
          <a:prstGeom prst="rect">
            <a:avLst/>
          </a:prstGeom>
        </p:spPr>
      </p:pic>
    </p:spTree>
    <p:extLst>
      <p:ext uri="{BB962C8B-B14F-4D97-AF65-F5344CB8AC3E}">
        <p14:creationId xmlns:p14="http://schemas.microsoft.com/office/powerpoint/2010/main" val="112333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Teal 16x9">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banded presentation (widescreen).potx" id="{8384684B-0E69-492A-91E7-29F709A97A1C}" vid="{F5096ADD-FCE7-411A-B9A7-AE292EEF759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22720</TotalTime>
  <Words>1613</Words>
  <Application>Microsoft Office PowerPoint</Application>
  <PresentationFormat>Widescreen</PresentationFormat>
  <Paragraphs>102</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Banded Design Teal 16x9</vt:lpstr>
      <vt:lpstr>Pure Release</vt:lpstr>
      <vt:lpstr>Gelassenheit: Releasement or Letting Go</vt:lpstr>
      <vt:lpstr>A Released Life</vt:lpstr>
      <vt:lpstr>PowerPoint Presentation</vt:lpstr>
      <vt:lpstr>Medieval Germany and Medieval Europe</vt:lpstr>
      <vt:lpstr>PowerPoint Presentation</vt:lpstr>
      <vt:lpstr>Major Writings</vt:lpstr>
      <vt:lpstr>The Dominicans</vt:lpstr>
      <vt:lpstr>Dominican Life at Erfurt</vt:lpstr>
      <vt:lpstr>University of Paris – Center of Medieval Learning</vt:lpstr>
      <vt:lpstr>Eckhart the Provincial and Diplomatic Scholar</vt:lpstr>
      <vt:lpstr>Mystical Preacher</vt:lpstr>
      <vt:lpstr>The Trial of the Meister</vt:lpstr>
      <vt:lpstr>The Inner Life of Meister Eckhart</vt:lpstr>
      <vt:lpstr>PowerPoint Presentation</vt:lpstr>
      <vt:lpstr>Gelassenheit / Detachment</vt:lpstr>
      <vt:lpstr>PowerPoint Presentation</vt:lpstr>
      <vt:lpstr>Eckhart’s Theme and Various 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NOTHINGNESS</dc:title>
  <dc:creator>Louis Milone</dc:creator>
  <cp:lastModifiedBy>Louis Milone III</cp:lastModifiedBy>
  <cp:revision>21</cp:revision>
  <dcterms:created xsi:type="dcterms:W3CDTF">2020-12-29T23:24:13Z</dcterms:created>
  <dcterms:modified xsi:type="dcterms:W3CDTF">2023-02-10T02:16:30Z</dcterms:modified>
</cp:coreProperties>
</file>