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507" r:id="rId2"/>
    <p:sldId id="445" r:id="rId3"/>
    <p:sldId id="467" r:id="rId4"/>
    <p:sldId id="457" r:id="rId5"/>
    <p:sldId id="476" r:id="rId6"/>
    <p:sldId id="511" r:id="rId7"/>
    <p:sldId id="492" r:id="rId8"/>
    <p:sldId id="482" r:id="rId9"/>
    <p:sldId id="502" r:id="rId10"/>
    <p:sldId id="460" r:id="rId11"/>
    <p:sldId id="428" r:id="rId12"/>
    <p:sldId id="438" r:id="rId13"/>
    <p:sldId id="461" r:id="rId14"/>
    <p:sldId id="462" r:id="rId15"/>
    <p:sldId id="485" r:id="rId16"/>
    <p:sldId id="427" r:id="rId17"/>
    <p:sldId id="509" r:id="rId18"/>
    <p:sldId id="508" r:id="rId19"/>
    <p:sldId id="510" r:id="rId20"/>
    <p:sldId id="4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5294" autoAdjust="0"/>
  </p:normalViewPr>
  <p:slideViewPr>
    <p:cSldViewPr snapToGrid="0">
      <p:cViewPr varScale="1">
        <p:scale>
          <a:sx n="85" d="100"/>
          <a:sy n="85" d="100"/>
        </p:scale>
        <p:origin x="499" y="62"/>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 Milone III" userId="e099e40f87d5a040" providerId="LiveId" clId="{9B734C49-B699-4D06-ABFB-068684375981}"/>
    <pc:docChg chg="custSel addSld delSld modSld">
      <pc:chgData name="Louis Milone III" userId="e099e40f87d5a040" providerId="LiveId" clId="{9B734C49-B699-4D06-ABFB-068684375981}" dt="2023-02-16T16:09:12.583" v="1535" actId="27636"/>
      <pc:docMkLst>
        <pc:docMk/>
      </pc:docMkLst>
      <pc:sldChg chg="del">
        <pc:chgData name="Louis Milone III" userId="e099e40f87d5a040" providerId="LiveId" clId="{9B734C49-B699-4D06-ABFB-068684375981}" dt="2023-02-15T16:50:34.305" v="912" actId="47"/>
        <pc:sldMkLst>
          <pc:docMk/>
          <pc:sldMk cId="1036633808" sldId="452"/>
        </pc:sldMkLst>
      </pc:sldChg>
      <pc:sldChg chg="modSp mod">
        <pc:chgData name="Louis Milone III" userId="e099e40f87d5a040" providerId="LiveId" clId="{9B734C49-B699-4D06-ABFB-068684375981}" dt="2023-02-15T17:26:45.775" v="938" actId="27636"/>
        <pc:sldMkLst>
          <pc:docMk/>
          <pc:sldMk cId="1142307410" sldId="457"/>
        </pc:sldMkLst>
        <pc:spChg chg="mod">
          <ac:chgData name="Louis Milone III" userId="e099e40f87d5a040" providerId="LiveId" clId="{9B734C49-B699-4D06-ABFB-068684375981}" dt="2023-02-13T18:36:19.022" v="343" actId="14100"/>
          <ac:spMkLst>
            <pc:docMk/>
            <pc:sldMk cId="1142307410" sldId="457"/>
            <ac:spMk id="2" creationId="{6CF8E69B-9309-91C8-31AA-977DBD9826A4}"/>
          </ac:spMkLst>
        </pc:spChg>
        <pc:spChg chg="mod">
          <ac:chgData name="Louis Milone III" userId="e099e40f87d5a040" providerId="LiveId" clId="{9B734C49-B699-4D06-ABFB-068684375981}" dt="2023-02-15T17:26:45.775" v="938" actId="27636"/>
          <ac:spMkLst>
            <pc:docMk/>
            <pc:sldMk cId="1142307410" sldId="457"/>
            <ac:spMk id="3" creationId="{5EB37AA4-C94E-8837-029F-4370F85DA0A5}"/>
          </ac:spMkLst>
        </pc:spChg>
      </pc:sldChg>
      <pc:sldChg chg="modSp mod">
        <pc:chgData name="Louis Milone III" userId="e099e40f87d5a040" providerId="LiveId" clId="{9B734C49-B699-4D06-ABFB-068684375981}" dt="2023-02-14T16:46:08.718" v="793" actId="403"/>
        <pc:sldMkLst>
          <pc:docMk/>
          <pc:sldMk cId="1387305177" sldId="467"/>
        </pc:sldMkLst>
        <pc:spChg chg="mod">
          <ac:chgData name="Louis Milone III" userId="e099e40f87d5a040" providerId="LiveId" clId="{9B734C49-B699-4D06-ABFB-068684375981}" dt="2023-02-14T16:46:08.718" v="793" actId="403"/>
          <ac:spMkLst>
            <pc:docMk/>
            <pc:sldMk cId="1387305177" sldId="467"/>
            <ac:spMk id="2" creationId="{D13F5D4A-1F4B-A86D-01A7-EC07EB7EE618}"/>
          </ac:spMkLst>
        </pc:spChg>
        <pc:spChg chg="mod">
          <ac:chgData name="Louis Milone III" userId="e099e40f87d5a040" providerId="LiveId" clId="{9B734C49-B699-4D06-ABFB-068684375981}" dt="2023-02-14T16:45:59.557" v="789" actId="27636"/>
          <ac:spMkLst>
            <pc:docMk/>
            <pc:sldMk cId="1387305177" sldId="467"/>
            <ac:spMk id="3" creationId="{ED0C6D4D-E8FE-0816-BCB2-171DCEC4AFF3}"/>
          </ac:spMkLst>
        </pc:spChg>
      </pc:sldChg>
      <pc:sldChg chg="delSp modSp mod">
        <pc:chgData name="Louis Milone III" userId="e099e40f87d5a040" providerId="LiveId" clId="{9B734C49-B699-4D06-ABFB-068684375981}" dt="2023-02-16T16:05:11.518" v="1399" actId="20577"/>
        <pc:sldMkLst>
          <pc:docMk/>
          <pc:sldMk cId="420820538" sldId="476"/>
        </pc:sldMkLst>
        <pc:spChg chg="del">
          <ac:chgData name="Louis Milone III" userId="e099e40f87d5a040" providerId="LiveId" clId="{9B734C49-B699-4D06-ABFB-068684375981}" dt="2023-02-15T17:29:52.934" v="1062" actId="21"/>
          <ac:spMkLst>
            <pc:docMk/>
            <pc:sldMk cId="420820538" sldId="476"/>
            <ac:spMk id="2" creationId="{6F11D103-2294-F906-7463-58047C079513}"/>
          </ac:spMkLst>
        </pc:spChg>
        <pc:spChg chg="mod">
          <ac:chgData name="Louis Milone III" userId="e099e40f87d5a040" providerId="LiveId" clId="{9B734C49-B699-4D06-ABFB-068684375981}" dt="2023-02-16T16:05:11.518" v="1399" actId="20577"/>
          <ac:spMkLst>
            <pc:docMk/>
            <pc:sldMk cId="420820538" sldId="476"/>
            <ac:spMk id="3" creationId="{92E2A80F-FE73-BDDE-C57A-BB0466367CFF}"/>
          </ac:spMkLst>
        </pc:spChg>
      </pc:sldChg>
      <pc:sldChg chg="modSp mod">
        <pc:chgData name="Louis Milone III" userId="e099e40f87d5a040" providerId="LiveId" clId="{9B734C49-B699-4D06-ABFB-068684375981}" dt="2023-02-16T16:09:12.583" v="1535" actId="27636"/>
        <pc:sldMkLst>
          <pc:docMk/>
          <pc:sldMk cId="2197837970" sldId="482"/>
        </pc:sldMkLst>
        <pc:spChg chg="mod">
          <ac:chgData name="Louis Milone III" userId="e099e40f87d5a040" providerId="LiveId" clId="{9B734C49-B699-4D06-ABFB-068684375981}" dt="2023-02-16T16:09:09.931" v="1533" actId="1076"/>
          <ac:spMkLst>
            <pc:docMk/>
            <pc:sldMk cId="2197837970" sldId="482"/>
            <ac:spMk id="2" creationId="{976FE02B-0ECC-5C53-1AB3-959B3BA39671}"/>
          </ac:spMkLst>
        </pc:spChg>
        <pc:spChg chg="mod">
          <ac:chgData name="Louis Milone III" userId="e099e40f87d5a040" providerId="LiveId" clId="{9B734C49-B699-4D06-ABFB-068684375981}" dt="2023-02-16T16:09:12.583" v="1535" actId="27636"/>
          <ac:spMkLst>
            <pc:docMk/>
            <pc:sldMk cId="2197837970" sldId="482"/>
            <ac:spMk id="3" creationId="{1C739804-586E-6921-C6D8-B8A9D057EAD4}"/>
          </ac:spMkLst>
        </pc:spChg>
      </pc:sldChg>
      <pc:sldChg chg="addSp modSp mod">
        <pc:chgData name="Louis Milone III" userId="e099e40f87d5a040" providerId="LiveId" clId="{9B734C49-B699-4D06-ABFB-068684375981}" dt="2023-02-15T17:26:11.443" v="936"/>
        <pc:sldMkLst>
          <pc:docMk/>
          <pc:sldMk cId="3347594179" sldId="485"/>
        </pc:sldMkLst>
        <pc:spChg chg="mod">
          <ac:chgData name="Louis Milone III" userId="e099e40f87d5a040" providerId="LiveId" clId="{9B734C49-B699-4D06-ABFB-068684375981}" dt="2023-02-15T17:26:11.443" v="936"/>
          <ac:spMkLst>
            <pc:docMk/>
            <pc:sldMk cId="3347594179" sldId="485"/>
            <ac:spMk id="2" creationId="{82487A58-CEDF-0A36-6827-40B1D7B5C1AB}"/>
          </ac:spMkLst>
        </pc:spChg>
        <pc:spChg chg="mod">
          <ac:chgData name="Louis Milone III" userId="e099e40f87d5a040" providerId="LiveId" clId="{9B734C49-B699-4D06-ABFB-068684375981}" dt="2023-02-15T17:26:06.257" v="933" actId="14100"/>
          <ac:spMkLst>
            <pc:docMk/>
            <pc:sldMk cId="3347594179" sldId="485"/>
            <ac:spMk id="3" creationId="{D6E31003-7AF1-F0C4-F3CC-2FA0BE731BE7}"/>
          </ac:spMkLst>
        </pc:spChg>
        <pc:picChg chg="add mod">
          <ac:chgData name="Louis Milone III" userId="e099e40f87d5a040" providerId="LiveId" clId="{9B734C49-B699-4D06-ABFB-068684375981}" dt="2023-02-15T17:26:02.249" v="932" actId="1076"/>
          <ac:picMkLst>
            <pc:docMk/>
            <pc:sldMk cId="3347594179" sldId="485"/>
            <ac:picMk id="4" creationId="{49805F9F-35FD-259E-D15A-959CAC6F7E3D}"/>
          </ac:picMkLst>
        </pc:picChg>
      </pc:sldChg>
      <pc:sldChg chg="delSp modSp mod">
        <pc:chgData name="Louis Milone III" userId="e099e40f87d5a040" providerId="LiveId" clId="{9B734C49-B699-4D06-ABFB-068684375981}" dt="2023-02-15T16:46:26.515" v="911" actId="403"/>
        <pc:sldMkLst>
          <pc:docMk/>
          <pc:sldMk cId="4097869027" sldId="502"/>
        </pc:sldMkLst>
        <pc:spChg chg="del">
          <ac:chgData name="Louis Milone III" userId="e099e40f87d5a040" providerId="LiveId" clId="{9B734C49-B699-4D06-ABFB-068684375981}" dt="2023-02-13T18:36:37.696" v="344" actId="21"/>
          <ac:spMkLst>
            <pc:docMk/>
            <pc:sldMk cId="4097869027" sldId="502"/>
            <ac:spMk id="2" creationId="{CF662385-ACF6-62A2-9FB1-1018F431D6D6}"/>
          </ac:spMkLst>
        </pc:spChg>
        <pc:spChg chg="mod">
          <ac:chgData name="Louis Milone III" userId="e099e40f87d5a040" providerId="LiveId" clId="{9B734C49-B699-4D06-ABFB-068684375981}" dt="2023-02-15T16:46:26.515" v="911" actId="403"/>
          <ac:spMkLst>
            <pc:docMk/>
            <pc:sldMk cId="4097869027" sldId="502"/>
            <ac:spMk id="3" creationId="{5A470C59-EAF0-CB25-3236-A500A6163C23}"/>
          </ac:spMkLst>
        </pc:spChg>
      </pc:sldChg>
      <pc:sldChg chg="modSp mod">
        <pc:chgData name="Louis Milone III" userId="e099e40f87d5a040" providerId="LiveId" clId="{9B734C49-B699-4D06-ABFB-068684375981}" dt="2023-02-14T16:44:36.433" v="681"/>
        <pc:sldMkLst>
          <pc:docMk/>
          <pc:sldMk cId="1564651020" sldId="510"/>
        </pc:sldMkLst>
        <pc:spChg chg="mod">
          <ac:chgData name="Louis Milone III" userId="e099e40f87d5a040" providerId="LiveId" clId="{9B734C49-B699-4D06-ABFB-068684375981}" dt="2023-02-14T16:44:36.433" v="681"/>
          <ac:spMkLst>
            <pc:docMk/>
            <pc:sldMk cId="1564651020" sldId="510"/>
            <ac:spMk id="2" creationId="{3D561031-D7D7-EF00-0E34-69F233104B94}"/>
          </ac:spMkLst>
        </pc:spChg>
        <pc:spChg chg="mod">
          <ac:chgData name="Louis Milone III" userId="e099e40f87d5a040" providerId="LiveId" clId="{9B734C49-B699-4D06-ABFB-068684375981}" dt="2023-02-14T16:44:18.529" v="668" actId="20577"/>
          <ac:spMkLst>
            <pc:docMk/>
            <pc:sldMk cId="1564651020" sldId="510"/>
            <ac:spMk id="3" creationId="{D421089C-B4F6-7CEA-9983-1475D1629394}"/>
          </ac:spMkLst>
        </pc:spChg>
      </pc:sldChg>
      <pc:sldChg chg="modSp new mod">
        <pc:chgData name="Louis Milone III" userId="e099e40f87d5a040" providerId="LiveId" clId="{9B734C49-B699-4D06-ABFB-068684375981}" dt="2023-02-16T16:07:32.386" v="1512" actId="20577"/>
        <pc:sldMkLst>
          <pc:docMk/>
          <pc:sldMk cId="2727240290" sldId="511"/>
        </pc:sldMkLst>
        <pc:spChg chg="mod">
          <ac:chgData name="Louis Milone III" userId="e099e40f87d5a040" providerId="LiveId" clId="{9B734C49-B699-4D06-ABFB-068684375981}" dt="2023-02-16T16:07:32.386" v="1512" actId="20577"/>
          <ac:spMkLst>
            <pc:docMk/>
            <pc:sldMk cId="2727240290" sldId="511"/>
            <ac:spMk id="2" creationId="{436169BB-A911-20C3-F22F-41CE20621F79}"/>
          </ac:spMkLst>
        </pc:spChg>
        <pc:spChg chg="mod">
          <ac:chgData name="Louis Milone III" userId="e099e40f87d5a040" providerId="LiveId" clId="{9B734C49-B699-4D06-ABFB-068684375981}" dt="2023-02-16T16:07:27.903" v="1506" actId="313"/>
          <ac:spMkLst>
            <pc:docMk/>
            <pc:sldMk cId="2727240290" sldId="511"/>
            <ac:spMk id="3" creationId="{69B4C1EE-47F5-B190-9F17-DD5796B023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2/16/2023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2/16/2023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9" name="Rectangle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286000"/>
            <a:ext cx="9601200" cy="1517904"/>
          </a:xfrm>
        </p:spPr>
        <p:txBody>
          <a:bodyPr anchor="b"/>
          <a:lstStyle>
            <a:lvl1pPr algn="ctr">
              <a:defRPr sz="5400"/>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E056B7-329B-4E98-A7DE-1095F29C9987}" type="datetime1">
              <a:rPr lang="en-US" smtClean="0"/>
              <a:t>2/16/2023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6B30EAD2-84F0-424D-85FA-C85CE5D7B84D}" type="datetime1">
              <a:rPr lang="en-US" smtClean="0"/>
              <a:t>2/16/2023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7272A335-28DE-461F-86D4-4A540BEA59B0}" type="datetime1">
              <a:rPr lang="en-US" smtClean="0"/>
              <a:t>2/16/2023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295400" y="2130552"/>
            <a:ext cx="9601200" cy="2359152"/>
          </a:xfrm>
        </p:spPr>
        <p:txBody>
          <a:bodyPr anchor="b">
            <a:normAutofit/>
          </a:bodyPr>
          <a:lstStyle>
            <a:lvl1pPr algn="ctr">
              <a:defRPr sz="5400" b="0" baseline="0">
                <a:solidFill>
                  <a:schemeClr val="bg1">
                    <a:lumMod val="7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EA5CF9C1-51F7-4E92-A279-1FFCE980DDD9}" type="datetime1">
              <a:rPr lang="en-US" smtClean="0"/>
              <a:t>2/16/2023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DC1A038D-FDC8-4BB1-AD53-DEF36236CCF5}" type="datetime1">
              <a:rPr lang="en-US" smtClean="0"/>
              <a:t>2/16/2023</a:t>
            </a:fld>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E13729E3-7C8F-407D-B4C1-8AD873D40758}" type="datetime1">
              <a:rPr lang="en-US" smtClean="0"/>
              <a:t>2/16/2023</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0D0605C7-DA32-47E3-8E60-0B60D86BAF89}" type="datetime1">
              <a:rPr lang="en-US" smtClean="0"/>
              <a:t>2/16/2023</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CA89260F-252E-49E9-8B36-9D774100BA25}" type="datetime1">
              <a:rPr lang="en-US" smtClean="0"/>
              <a:t>2/16/2023</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2AB5DA44-6BB8-4FCD-946A-1E2EFA3D1A5F}" type="datetime1">
              <a:rPr lang="en-US" smtClean="0"/>
              <a:t>2/16/2023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5052C8DE-E6DB-42D9-BE6D-D9F39E19B42A}" type="datetime1">
              <a:rPr lang="en-US" smtClean="0"/>
              <a:t>2/16/2023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1">
                    <a:lumMod val="75000"/>
                  </a:schemeClr>
                </a:solidFill>
              </a:defRPr>
            </a:lvl1pPr>
          </a:lstStyle>
          <a:p>
            <a:r>
              <a:rPr lang="en-US"/>
              <a:t>Add a footer</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fld id="{2A66FFC4-1542-4DAA-837B-D6921D33E8CC}" type="datetime1">
              <a:rPr lang="en-US" smtClean="0"/>
              <a:pPr/>
              <a:t>2/16/2023</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ECC3-0596-4EB9-9442-52FCC731A349}"/>
              </a:ext>
            </a:extLst>
          </p:cNvPr>
          <p:cNvSpPr>
            <a:spLocks noGrp="1"/>
          </p:cNvSpPr>
          <p:nvPr>
            <p:ph type="ctrTitle"/>
          </p:nvPr>
        </p:nvSpPr>
        <p:spPr/>
        <p:txBody>
          <a:bodyPr>
            <a:noAutofit/>
          </a:bodyPr>
          <a:lstStyle/>
          <a:p>
            <a:r>
              <a:rPr lang="en-US" sz="7200" b="1" dirty="0">
                <a:effectLst>
                  <a:outerShdw blurRad="38100" dist="38100" dir="2700000" algn="tl">
                    <a:srgbClr val="000000">
                      <a:alpha val="43137"/>
                    </a:srgbClr>
                  </a:outerShdw>
                </a:effectLst>
              </a:rPr>
              <a:t>Pure Release</a:t>
            </a:r>
          </a:p>
        </p:txBody>
      </p:sp>
      <p:sp>
        <p:nvSpPr>
          <p:cNvPr id="3" name="Subtitle 2">
            <a:extLst>
              <a:ext uri="{FF2B5EF4-FFF2-40B4-BE49-F238E27FC236}">
                <a16:creationId xmlns:a16="http://schemas.microsoft.com/office/drawing/2014/main" id="{20A5EEA9-39DB-460B-842F-5151B997D3CC}"/>
              </a:ext>
            </a:extLst>
          </p:cNvPr>
          <p:cNvSpPr>
            <a:spLocks noGrp="1"/>
          </p:cNvSpPr>
          <p:nvPr>
            <p:ph type="subTitle" idx="1"/>
          </p:nvPr>
        </p:nvSpPr>
        <p:spPr>
          <a:xfrm>
            <a:off x="1295400" y="4123764"/>
            <a:ext cx="9601200" cy="749987"/>
          </a:xfrm>
        </p:spPr>
        <p:txBody>
          <a:bodyPr>
            <a:normAutofit/>
          </a:bodyPr>
          <a:lstStyle/>
          <a:p>
            <a:r>
              <a:rPr lang="en-US" sz="3600" dirty="0" err="1"/>
              <a:t>meister</a:t>
            </a:r>
            <a:r>
              <a:rPr lang="en-US" sz="3600" dirty="0"/>
              <a:t> Eckhart’s Way to Unity with God</a:t>
            </a:r>
          </a:p>
        </p:txBody>
      </p:sp>
    </p:spTree>
    <p:extLst>
      <p:ext uri="{BB962C8B-B14F-4D97-AF65-F5344CB8AC3E}">
        <p14:creationId xmlns:p14="http://schemas.microsoft.com/office/powerpoint/2010/main" val="333403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8472-2996-7FE7-E1D1-787AC11A02FA}"/>
              </a:ext>
            </a:extLst>
          </p:cNvPr>
          <p:cNvSpPr>
            <a:spLocks noGrp="1"/>
          </p:cNvSpPr>
          <p:nvPr>
            <p:ph type="title"/>
          </p:nvPr>
        </p:nvSpPr>
        <p:spPr>
          <a:xfrm>
            <a:off x="1341120" y="2812288"/>
            <a:ext cx="9509760" cy="1233424"/>
          </a:xfrm>
        </p:spPr>
        <p:txBody>
          <a:bodyPr>
            <a:normAutofit/>
          </a:bodyPr>
          <a:lstStyle/>
          <a:p>
            <a:pPr algn="ctr"/>
            <a:r>
              <a:rPr lang="en-US" sz="6000" dirty="0">
                <a:effectLst>
                  <a:outerShdw blurRad="38100" dist="38100" dir="2700000" algn="tl">
                    <a:srgbClr val="000000">
                      <a:alpha val="43137"/>
                    </a:srgbClr>
                  </a:outerShdw>
                </a:effectLst>
              </a:rPr>
              <a:t>Eckhart’s Metaphorical Play</a:t>
            </a:r>
          </a:p>
        </p:txBody>
      </p:sp>
    </p:spTree>
    <p:extLst>
      <p:ext uri="{BB962C8B-B14F-4D97-AF65-F5344CB8AC3E}">
        <p14:creationId xmlns:p14="http://schemas.microsoft.com/office/powerpoint/2010/main" val="313799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02E564B-0FA2-4135-8482-AC164B8C560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58700" y="1440313"/>
            <a:ext cx="5366454" cy="3592158"/>
          </a:xfrm>
        </p:spPr>
      </p:pic>
      <p:sp>
        <p:nvSpPr>
          <p:cNvPr id="4" name="Content Placeholder 3">
            <a:extLst>
              <a:ext uri="{FF2B5EF4-FFF2-40B4-BE49-F238E27FC236}">
                <a16:creationId xmlns:a16="http://schemas.microsoft.com/office/drawing/2014/main" id="{95FE7417-7F89-43B8-BC16-D0DDE02B5857}"/>
              </a:ext>
            </a:extLst>
          </p:cNvPr>
          <p:cNvSpPr>
            <a:spLocks noGrp="1"/>
          </p:cNvSpPr>
          <p:nvPr>
            <p:ph sz="half" idx="2"/>
          </p:nvPr>
        </p:nvSpPr>
        <p:spPr>
          <a:xfrm>
            <a:off x="6353453" y="1440313"/>
            <a:ext cx="5279847" cy="4123944"/>
          </a:xfrm>
        </p:spPr>
        <p:txBody>
          <a:bodyPr>
            <a:normAutofit/>
          </a:bodyPr>
          <a:lstStyle/>
          <a:p>
            <a:pPr marL="45720" indent="0">
              <a:buNone/>
            </a:pPr>
            <a:r>
              <a:rPr lang="en-US" sz="3000" dirty="0"/>
              <a:t>True detachment is nothing other than this: the spirit stands as immovable in all the assaults of joy or sorrow, honor, disgrace or shame, as a mountain of lead stands immovable against a small wind.</a:t>
            </a:r>
          </a:p>
          <a:p>
            <a:endParaRPr lang="en-US" dirty="0"/>
          </a:p>
        </p:txBody>
      </p:sp>
    </p:spTree>
    <p:extLst>
      <p:ext uri="{BB962C8B-B14F-4D97-AF65-F5344CB8AC3E}">
        <p14:creationId xmlns:p14="http://schemas.microsoft.com/office/powerpoint/2010/main" val="3172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EF55B-AB4C-42EC-ACBE-26E2EF581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5479" y="343332"/>
            <a:ext cx="2438400" cy="1627632"/>
          </a:xfrm>
          <a:prstGeom prst="rect">
            <a:avLst/>
          </a:prstGeom>
        </p:spPr>
      </p:pic>
      <p:pic>
        <p:nvPicPr>
          <p:cNvPr id="5" name="Picture 4">
            <a:extLst>
              <a:ext uri="{FF2B5EF4-FFF2-40B4-BE49-F238E27FC236}">
                <a16:creationId xmlns:a16="http://schemas.microsoft.com/office/drawing/2014/main" id="{5C89BD34-00E7-4C19-9FD3-DDECD0352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912" y="4220339"/>
            <a:ext cx="3249215" cy="1825749"/>
          </a:xfrm>
          <a:prstGeom prst="rect">
            <a:avLst/>
          </a:prstGeom>
        </p:spPr>
      </p:pic>
      <p:pic>
        <p:nvPicPr>
          <p:cNvPr id="7" name="Picture 6">
            <a:extLst>
              <a:ext uri="{FF2B5EF4-FFF2-40B4-BE49-F238E27FC236}">
                <a16:creationId xmlns:a16="http://schemas.microsoft.com/office/drawing/2014/main" id="{85D63851-38A9-4DA3-B6FF-CEAEA99444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350" y="343332"/>
            <a:ext cx="2999173" cy="1998199"/>
          </a:xfrm>
          <a:prstGeom prst="rect">
            <a:avLst/>
          </a:prstGeom>
        </p:spPr>
      </p:pic>
      <p:sp>
        <p:nvSpPr>
          <p:cNvPr id="9" name="TextBox 8">
            <a:extLst>
              <a:ext uri="{FF2B5EF4-FFF2-40B4-BE49-F238E27FC236}">
                <a16:creationId xmlns:a16="http://schemas.microsoft.com/office/drawing/2014/main" id="{080B0EC5-8664-4C47-838F-9E38515572F2}"/>
              </a:ext>
            </a:extLst>
          </p:cNvPr>
          <p:cNvSpPr txBox="1"/>
          <p:nvPr/>
        </p:nvSpPr>
        <p:spPr>
          <a:xfrm>
            <a:off x="253012" y="2772005"/>
            <a:ext cx="3167847" cy="3477875"/>
          </a:xfrm>
          <a:prstGeom prst="rect">
            <a:avLst/>
          </a:prstGeom>
          <a:noFill/>
        </p:spPr>
        <p:txBody>
          <a:bodyPr wrap="square" rtlCol="0">
            <a:spAutoFit/>
          </a:bodyPr>
          <a:lstStyle/>
          <a:p>
            <a:r>
              <a:rPr lang="en-US" sz="2000" dirty="0"/>
              <a:t>God’s Son, God’s image, is in the ground of the soul like a living spring. If earth is thrown on it, earthly desire that is, it smothers it, covers it over, and it vanishes from our ken. But in itself it remains alive, and on removing the soil that was thrown on from without, we see it again.</a:t>
            </a:r>
          </a:p>
        </p:txBody>
      </p:sp>
      <p:sp>
        <p:nvSpPr>
          <p:cNvPr id="10" name="TextBox 9">
            <a:extLst>
              <a:ext uri="{FF2B5EF4-FFF2-40B4-BE49-F238E27FC236}">
                <a16:creationId xmlns:a16="http://schemas.microsoft.com/office/drawing/2014/main" id="{C398D585-24C2-4FE6-9B16-BD2B6A39B5DC}"/>
              </a:ext>
            </a:extLst>
          </p:cNvPr>
          <p:cNvSpPr txBox="1"/>
          <p:nvPr/>
        </p:nvSpPr>
        <p:spPr>
          <a:xfrm>
            <a:off x="4512078" y="424232"/>
            <a:ext cx="2999174" cy="3416320"/>
          </a:xfrm>
          <a:prstGeom prst="rect">
            <a:avLst/>
          </a:prstGeom>
          <a:noFill/>
        </p:spPr>
        <p:txBody>
          <a:bodyPr wrap="square" rtlCol="0">
            <a:spAutoFit/>
          </a:bodyPr>
          <a:lstStyle/>
          <a:p>
            <a:r>
              <a:rPr lang="en-US" sz="2400" dirty="0"/>
              <a:t>The sun is always shining, but when there is a cloud or mist between us and the sun, we do not see its brightness, nor when the eyes are diseased or blind can they see its light</a:t>
            </a:r>
            <a:r>
              <a:rPr lang="en-US" sz="2000" dirty="0"/>
              <a:t>. </a:t>
            </a:r>
          </a:p>
        </p:txBody>
      </p:sp>
      <p:sp>
        <p:nvSpPr>
          <p:cNvPr id="11" name="TextBox 10">
            <a:extLst>
              <a:ext uri="{FF2B5EF4-FFF2-40B4-BE49-F238E27FC236}">
                <a16:creationId xmlns:a16="http://schemas.microsoft.com/office/drawing/2014/main" id="{1BD41480-C824-4693-8ADA-E9D28CDBA5E4}"/>
              </a:ext>
            </a:extLst>
          </p:cNvPr>
          <p:cNvSpPr txBox="1"/>
          <p:nvPr/>
        </p:nvSpPr>
        <p:spPr>
          <a:xfrm>
            <a:off x="8771143" y="2132392"/>
            <a:ext cx="2991770" cy="4401205"/>
          </a:xfrm>
          <a:prstGeom prst="rect">
            <a:avLst/>
          </a:prstGeom>
          <a:noFill/>
        </p:spPr>
        <p:txBody>
          <a:bodyPr wrap="square" rtlCol="0">
            <a:spAutoFit/>
          </a:bodyPr>
          <a:lstStyle/>
          <a:p>
            <a:r>
              <a:rPr lang="en-US" sz="2000" dirty="0"/>
              <a:t>When the artist makes a statue of wood or stone, he does not put the image in the wood; he chips away the wood that hides the form. He gives the wood nothing, he takes it away: carves it out where too thick, pares off overlay, and then there appears what was hidden. This is the treasure hid in a field, of which our Lord tells in the Gospel.</a:t>
            </a:r>
          </a:p>
        </p:txBody>
      </p:sp>
    </p:spTree>
    <p:extLst>
      <p:ext uri="{BB962C8B-B14F-4D97-AF65-F5344CB8AC3E}">
        <p14:creationId xmlns:p14="http://schemas.microsoft.com/office/powerpoint/2010/main" val="226340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8C54B6-D7D8-9FF8-4A79-1CD042DDAF6A}"/>
              </a:ext>
            </a:extLst>
          </p:cNvPr>
          <p:cNvSpPr txBox="1"/>
          <p:nvPr/>
        </p:nvSpPr>
        <p:spPr>
          <a:xfrm>
            <a:off x="183776" y="753035"/>
            <a:ext cx="3429000" cy="1938992"/>
          </a:xfrm>
          <a:prstGeom prst="rect">
            <a:avLst/>
          </a:prstGeom>
          <a:noFill/>
        </p:spPr>
        <p:txBody>
          <a:bodyPr wrap="square" rtlCol="0">
            <a:spAutoFit/>
          </a:bodyPr>
          <a:lstStyle/>
          <a:p>
            <a:pPr algn="just"/>
            <a:r>
              <a:rPr lang="en-US" sz="2000" dirty="0"/>
              <a:t>The eye in which I see God is the same eye in which God sees me.  My eye and God’s eye are one eye and one seeing, one knowing and one loving. – Sermon 12</a:t>
            </a:r>
          </a:p>
        </p:txBody>
      </p:sp>
      <p:pic>
        <p:nvPicPr>
          <p:cNvPr id="3" name="Picture 2">
            <a:extLst>
              <a:ext uri="{FF2B5EF4-FFF2-40B4-BE49-F238E27FC236}">
                <a16:creationId xmlns:a16="http://schemas.microsoft.com/office/drawing/2014/main" id="{EA38FBAA-5138-54BE-97AF-6232DDEE9A74}"/>
              </a:ext>
            </a:extLst>
          </p:cNvPr>
          <p:cNvPicPr>
            <a:picLocks noChangeAspect="1"/>
          </p:cNvPicPr>
          <p:nvPr/>
        </p:nvPicPr>
        <p:blipFill>
          <a:blip r:embed="rId2"/>
          <a:stretch>
            <a:fillRect/>
          </a:stretch>
        </p:blipFill>
        <p:spPr>
          <a:xfrm>
            <a:off x="183776" y="2819400"/>
            <a:ext cx="3429000" cy="3429000"/>
          </a:xfrm>
          <a:prstGeom prst="rect">
            <a:avLst/>
          </a:prstGeom>
        </p:spPr>
      </p:pic>
      <p:sp>
        <p:nvSpPr>
          <p:cNvPr id="4" name="TextBox 3">
            <a:extLst>
              <a:ext uri="{FF2B5EF4-FFF2-40B4-BE49-F238E27FC236}">
                <a16:creationId xmlns:a16="http://schemas.microsoft.com/office/drawing/2014/main" id="{F458564D-50BB-7301-6ABE-C0E8206CFFB5}"/>
              </a:ext>
            </a:extLst>
          </p:cNvPr>
          <p:cNvSpPr txBox="1"/>
          <p:nvPr/>
        </p:nvSpPr>
        <p:spPr>
          <a:xfrm>
            <a:off x="4454338" y="753035"/>
            <a:ext cx="4823653" cy="2308324"/>
          </a:xfrm>
          <a:prstGeom prst="rect">
            <a:avLst/>
          </a:prstGeom>
          <a:noFill/>
        </p:spPr>
        <p:txBody>
          <a:bodyPr wrap="square" rtlCol="0">
            <a:spAutoFit/>
          </a:bodyPr>
          <a:lstStyle/>
          <a:p>
            <a:r>
              <a:rPr lang="en-US" dirty="0"/>
              <a:t>It is just as enjoyable for him as when someone lets a horse run loose on a meadow that is completely level and smooth.  Such is the horse’s nature that it pours itself out with all its might in jumping about the meadow.  This it would find delightful; such is its nature.  So, too, does God find delight and satisfaction where he finds sameness. – Sermon 12</a:t>
            </a:r>
          </a:p>
        </p:txBody>
      </p:sp>
      <p:pic>
        <p:nvPicPr>
          <p:cNvPr id="5" name="Picture 4">
            <a:extLst>
              <a:ext uri="{FF2B5EF4-FFF2-40B4-BE49-F238E27FC236}">
                <a16:creationId xmlns:a16="http://schemas.microsoft.com/office/drawing/2014/main" id="{093EFD66-CD55-5857-2674-BD784C73EBD7}"/>
              </a:ext>
            </a:extLst>
          </p:cNvPr>
          <p:cNvPicPr>
            <a:picLocks noChangeAspect="1"/>
          </p:cNvPicPr>
          <p:nvPr/>
        </p:nvPicPr>
        <p:blipFill>
          <a:blip r:embed="rId3"/>
          <a:stretch>
            <a:fillRect/>
          </a:stretch>
        </p:blipFill>
        <p:spPr>
          <a:xfrm>
            <a:off x="4454339" y="3230937"/>
            <a:ext cx="4823653" cy="3017463"/>
          </a:xfrm>
          <a:prstGeom prst="rect">
            <a:avLst/>
          </a:prstGeom>
        </p:spPr>
      </p:pic>
    </p:spTree>
    <p:extLst>
      <p:ext uri="{BB962C8B-B14F-4D97-AF65-F5344CB8AC3E}">
        <p14:creationId xmlns:p14="http://schemas.microsoft.com/office/powerpoint/2010/main" val="156511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7F9E6-FF25-79FE-1376-AE96CD66C9DA}"/>
              </a:ext>
            </a:extLst>
          </p:cNvPr>
          <p:cNvSpPr>
            <a:spLocks noGrp="1"/>
          </p:cNvSpPr>
          <p:nvPr>
            <p:ph type="title"/>
          </p:nvPr>
        </p:nvSpPr>
        <p:spPr>
          <a:xfrm>
            <a:off x="7470648" y="1506072"/>
            <a:ext cx="4206240" cy="788893"/>
          </a:xfrm>
        </p:spPr>
        <p:txBody>
          <a:bodyPr/>
          <a:lstStyle/>
          <a:p>
            <a:r>
              <a:rPr lang="en-US" dirty="0"/>
              <a:t>The Inner Wine Cellar</a:t>
            </a:r>
          </a:p>
        </p:txBody>
      </p:sp>
      <p:pic>
        <p:nvPicPr>
          <p:cNvPr id="5" name="Picture Placeholder 4">
            <a:extLst>
              <a:ext uri="{FF2B5EF4-FFF2-40B4-BE49-F238E27FC236}">
                <a16:creationId xmlns:a16="http://schemas.microsoft.com/office/drawing/2014/main" id="{7155E2B1-F22A-2669-8BBD-533935C46D50}"/>
              </a:ext>
            </a:extLst>
          </p:cNvPr>
          <p:cNvPicPr>
            <a:picLocks noGrp="1" noChangeAspect="1"/>
          </p:cNvPicPr>
          <p:nvPr>
            <p:ph type="pic" idx="1"/>
          </p:nvPr>
        </p:nvPicPr>
        <p:blipFill>
          <a:blip r:embed="rId2"/>
          <a:srcRect l="20760" r="20760"/>
          <a:stretch>
            <a:fillRect/>
          </a:stretch>
        </p:blipFill>
        <p:spPr>
          <a:prstGeom prst="rect">
            <a:avLst/>
          </a:prstGeom>
        </p:spPr>
      </p:pic>
      <p:sp>
        <p:nvSpPr>
          <p:cNvPr id="4" name="Text Placeholder 3">
            <a:extLst>
              <a:ext uri="{FF2B5EF4-FFF2-40B4-BE49-F238E27FC236}">
                <a16:creationId xmlns:a16="http://schemas.microsoft.com/office/drawing/2014/main" id="{B180D9BA-9C6A-6E57-E0C7-C8E52C602F8B}"/>
              </a:ext>
            </a:extLst>
          </p:cNvPr>
          <p:cNvSpPr>
            <a:spLocks noGrp="1"/>
          </p:cNvSpPr>
          <p:nvPr>
            <p:ph type="body" sz="half" idx="2"/>
          </p:nvPr>
        </p:nvSpPr>
        <p:spPr>
          <a:xfrm>
            <a:off x="7470648" y="2474259"/>
            <a:ext cx="4206240" cy="3871677"/>
          </a:xfrm>
        </p:spPr>
        <p:txBody>
          <a:bodyPr>
            <a:normAutofit/>
          </a:bodyPr>
          <a:lstStyle/>
          <a:p>
            <a:pPr algn="just"/>
            <a:r>
              <a:rPr lang="en-US" sz="2000" dirty="0"/>
              <a:t>A person who is not at home with inward things does not know what God is.  It is just like a man who has wine in his cellar and, having neither drunk nor even tried it, does not know that it is good.  This is exactly the situation of people who live in ignorance: They do not know what God is and they think and fancy they are really living.  Such knowledge is not from God.  One must have a pure and translucent knowledge of divine truth. – Sermon 10</a:t>
            </a:r>
          </a:p>
        </p:txBody>
      </p:sp>
    </p:spTree>
    <p:extLst>
      <p:ext uri="{BB962C8B-B14F-4D97-AF65-F5344CB8AC3E}">
        <p14:creationId xmlns:p14="http://schemas.microsoft.com/office/powerpoint/2010/main" val="331775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7A58-CEDF-0A36-6827-40B1D7B5C1AB}"/>
              </a:ext>
            </a:extLst>
          </p:cNvPr>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Water in a Barrel</a:t>
            </a:r>
          </a:p>
        </p:txBody>
      </p:sp>
      <p:sp>
        <p:nvSpPr>
          <p:cNvPr id="3" name="Content Placeholder 2">
            <a:extLst>
              <a:ext uri="{FF2B5EF4-FFF2-40B4-BE49-F238E27FC236}">
                <a16:creationId xmlns:a16="http://schemas.microsoft.com/office/drawing/2014/main" id="{D6E31003-7AF1-F0C4-F3CC-2FA0BE731BE7}"/>
              </a:ext>
            </a:extLst>
          </p:cNvPr>
          <p:cNvSpPr>
            <a:spLocks noGrp="1"/>
          </p:cNvSpPr>
          <p:nvPr>
            <p:ph idx="1"/>
          </p:nvPr>
        </p:nvSpPr>
        <p:spPr>
          <a:xfrm>
            <a:off x="1341121" y="2250141"/>
            <a:ext cx="6458174" cy="3779438"/>
          </a:xfrm>
        </p:spPr>
        <p:txBody>
          <a:bodyPr>
            <a:normAutofit/>
          </a:bodyPr>
          <a:lstStyle/>
          <a:p>
            <a:pPr marL="45720" indent="0">
              <a:buNone/>
            </a:pPr>
            <a:r>
              <a:rPr lang="en-US" sz="2400" dirty="0">
                <a:effectLst>
                  <a:outerShdw blurRad="38100" dist="38100" dir="2700000" algn="tl">
                    <a:srgbClr val="000000">
                      <a:alpha val="43137"/>
                    </a:srgbClr>
                  </a:outerShdw>
                </a:effectLst>
              </a:rPr>
              <a:t>The soul is one with God and not united.  Here is a simile: if we fill a tub with water, the water in the tub is united but not one with it, for where there is water there is no wood, and where there is wood there is no water.  Now take the wood and throw it in the middle of the water, still the wood is only united and not one (with the water).  It is different with the soul: she becomes one with God and not united, for where God is, there the soul is, and where the soul is, there God is.</a:t>
            </a:r>
          </a:p>
        </p:txBody>
      </p:sp>
      <p:pic>
        <p:nvPicPr>
          <p:cNvPr id="4" name="Picture 3">
            <a:extLst>
              <a:ext uri="{FF2B5EF4-FFF2-40B4-BE49-F238E27FC236}">
                <a16:creationId xmlns:a16="http://schemas.microsoft.com/office/drawing/2014/main" id="{49805F9F-35FD-259E-D15A-959CAC6F7E3D}"/>
              </a:ext>
            </a:extLst>
          </p:cNvPr>
          <p:cNvPicPr>
            <a:picLocks noChangeAspect="1"/>
          </p:cNvPicPr>
          <p:nvPr/>
        </p:nvPicPr>
        <p:blipFill>
          <a:blip r:embed="rId2"/>
          <a:stretch>
            <a:fillRect/>
          </a:stretch>
        </p:blipFill>
        <p:spPr>
          <a:xfrm>
            <a:off x="8659905" y="2407228"/>
            <a:ext cx="2694173" cy="2694173"/>
          </a:xfrm>
          <a:prstGeom prst="rect">
            <a:avLst/>
          </a:prstGeom>
        </p:spPr>
      </p:pic>
    </p:spTree>
    <p:extLst>
      <p:ext uri="{BB962C8B-B14F-4D97-AF65-F5344CB8AC3E}">
        <p14:creationId xmlns:p14="http://schemas.microsoft.com/office/powerpoint/2010/main" val="334759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6EFE1-CC8F-4A28-8F57-A397D8E3412D}"/>
              </a:ext>
            </a:extLst>
          </p:cNvPr>
          <p:cNvSpPr>
            <a:spLocks noGrp="1"/>
          </p:cNvSpPr>
          <p:nvPr>
            <p:ph sz="half" idx="1"/>
          </p:nvPr>
        </p:nvSpPr>
        <p:spPr>
          <a:xfrm>
            <a:off x="772357" y="1367028"/>
            <a:ext cx="5141080" cy="4123944"/>
          </a:xfrm>
        </p:spPr>
        <p:txBody>
          <a:bodyPr>
            <a:normAutofit/>
          </a:bodyPr>
          <a:lstStyle/>
          <a:p>
            <a:pPr marL="45720" indent="0" algn="just">
              <a:buNone/>
            </a:pPr>
            <a:r>
              <a:rPr lang="en-US" sz="3200" dirty="0"/>
              <a:t>When the soul comes to this, she loses her name and God draws her into himself, so that she becomes nothing in herself, as the sun draws the dawn into itself, so that it is annihilated.</a:t>
            </a:r>
          </a:p>
        </p:txBody>
      </p:sp>
      <p:pic>
        <p:nvPicPr>
          <p:cNvPr id="6" name="Content Placeholder 5">
            <a:extLst>
              <a:ext uri="{FF2B5EF4-FFF2-40B4-BE49-F238E27FC236}">
                <a16:creationId xmlns:a16="http://schemas.microsoft.com/office/drawing/2014/main" id="{635E741D-4B9C-49DD-BFC7-534AA43841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9281" y="1367028"/>
            <a:ext cx="4572000" cy="3480954"/>
          </a:xfrm>
        </p:spPr>
      </p:pic>
    </p:spTree>
    <p:extLst>
      <p:ext uri="{BB962C8B-B14F-4D97-AF65-F5344CB8AC3E}">
        <p14:creationId xmlns:p14="http://schemas.microsoft.com/office/powerpoint/2010/main" val="1894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A33E-A6F7-245D-3416-1F19E9BF47FC}"/>
              </a:ext>
            </a:extLst>
          </p:cNvPr>
          <p:cNvSpPr>
            <a:spLocks noGrp="1"/>
          </p:cNvSpPr>
          <p:nvPr>
            <p:ph type="title"/>
          </p:nvPr>
        </p:nvSpPr>
        <p:spPr>
          <a:xfrm>
            <a:off x="1341120" y="2195576"/>
            <a:ext cx="9509760" cy="1233424"/>
          </a:xfrm>
        </p:spPr>
        <p:txBody>
          <a:bodyPr>
            <a:normAutofit/>
          </a:bodyPr>
          <a:lstStyle/>
          <a:p>
            <a:pPr algn="ctr"/>
            <a:r>
              <a:rPr lang="en-US" sz="5400" dirty="0">
                <a:effectLst>
                  <a:outerShdw blurRad="38100" dist="38100" dir="2700000" algn="tl">
                    <a:srgbClr val="000000">
                      <a:alpha val="43137"/>
                    </a:srgbClr>
                  </a:outerShdw>
                </a:effectLst>
              </a:rPr>
              <a:t>Summarizing Gelassenheit</a:t>
            </a:r>
          </a:p>
        </p:txBody>
      </p:sp>
    </p:spTree>
    <p:extLst>
      <p:ext uri="{BB962C8B-B14F-4D97-AF65-F5344CB8AC3E}">
        <p14:creationId xmlns:p14="http://schemas.microsoft.com/office/powerpoint/2010/main" val="227089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0471-DF06-63F3-B857-ACD7827731A3}"/>
              </a:ext>
            </a:extLst>
          </p:cNvPr>
          <p:cNvSpPr>
            <a:spLocks noGrp="1"/>
          </p:cNvSpPr>
          <p:nvPr>
            <p:ph type="title"/>
          </p:nvPr>
        </p:nvSpPr>
        <p:spPr/>
        <p:txBody>
          <a:bodyPr/>
          <a:lstStyle/>
          <a:p>
            <a:r>
              <a:rPr lang="en-US" dirty="0"/>
              <a:t>Sermon 28</a:t>
            </a:r>
          </a:p>
        </p:txBody>
      </p:sp>
      <p:sp>
        <p:nvSpPr>
          <p:cNvPr id="3" name="Content Placeholder 2">
            <a:extLst>
              <a:ext uri="{FF2B5EF4-FFF2-40B4-BE49-F238E27FC236}">
                <a16:creationId xmlns:a16="http://schemas.microsoft.com/office/drawing/2014/main" id="{2BBF8DEF-4CF3-A8F1-BB42-62705D09266B}"/>
              </a:ext>
            </a:extLst>
          </p:cNvPr>
          <p:cNvSpPr>
            <a:spLocks noGrp="1"/>
          </p:cNvSpPr>
          <p:nvPr>
            <p:ph idx="1"/>
          </p:nvPr>
        </p:nvSpPr>
        <p:spPr/>
        <p:txBody>
          <a:bodyPr>
            <a:normAutofit fontScale="85000" lnSpcReduction="20000"/>
          </a:bodyPr>
          <a:lstStyle/>
          <a:p>
            <a:r>
              <a:rPr lang="en-US" dirty="0"/>
              <a:t>You must give up yourself, altogether give up self, and then you have really given up.</a:t>
            </a:r>
          </a:p>
          <a:p>
            <a:r>
              <a:rPr lang="en-US" dirty="0"/>
              <a:t>It is blindness and folly, so long as you care a jot for what you have given up. But if you have given up self, then you have really given up. </a:t>
            </a:r>
          </a:p>
          <a:p>
            <a:r>
              <a:rPr lang="en-US" dirty="0"/>
              <a:t>The man who has resigned himself is so purified that the world will have none of him.</a:t>
            </a:r>
          </a:p>
          <a:p>
            <a:r>
              <a:rPr lang="en-US" dirty="0"/>
              <a:t>The just man serves neither God nor creatures, for he is free, and the closer he is to justice, the closer he is to freedom, and the more he is freedom itself.</a:t>
            </a:r>
          </a:p>
          <a:p>
            <a:r>
              <a:rPr lang="en-US" dirty="0"/>
              <a:t>“as long as you have any regard for yourself in any way or for anything, then you will not know what God is. As my mouth knows what </a:t>
            </a:r>
            <a:r>
              <a:rPr lang="en-US" dirty="0" err="1"/>
              <a:t>colour</a:t>
            </a:r>
            <a:r>
              <a:rPr lang="en-US" dirty="0"/>
              <a:t> is and my eye what taste is: that is how little you will know what God is.” Sermon 28</a:t>
            </a:r>
          </a:p>
          <a:p>
            <a:r>
              <a:rPr lang="en-US" dirty="0"/>
              <a:t>Alternate translation:</a:t>
            </a:r>
          </a:p>
          <a:p>
            <a:r>
              <a:rPr lang="en-US" dirty="0"/>
              <a:t>But as long as you mind yourself or any thing at all, you know no more of God than my mouth knows of color or my eye of taste</a:t>
            </a:r>
          </a:p>
          <a:p>
            <a:r>
              <a:rPr lang="en-US" dirty="0"/>
              <a:t>Losing all individuality, all self, to realize the thrilling joy of indistinct nothingness</a:t>
            </a:r>
          </a:p>
        </p:txBody>
      </p:sp>
    </p:spTree>
    <p:extLst>
      <p:ext uri="{BB962C8B-B14F-4D97-AF65-F5344CB8AC3E}">
        <p14:creationId xmlns:p14="http://schemas.microsoft.com/office/powerpoint/2010/main" val="58154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1031-D7D7-EF00-0E34-69F233104B94}"/>
              </a:ext>
            </a:extLst>
          </p:cNvPr>
          <p:cNvSpPr>
            <a:spLocks noGrp="1"/>
          </p:cNvSpPr>
          <p:nvPr>
            <p:ph type="title"/>
          </p:nvPr>
        </p:nvSpPr>
        <p:spPr/>
        <p:txBody>
          <a:bodyPr/>
          <a:lstStyle/>
          <a:p>
            <a:r>
              <a:rPr lang="en-US" sz="4000" dirty="0">
                <a:effectLst>
                  <a:outerShdw blurRad="38100" dist="38100" dir="2700000" algn="tl">
                    <a:srgbClr val="000000">
                      <a:alpha val="43137"/>
                    </a:srgbClr>
                  </a:outerShdw>
                </a:effectLst>
              </a:rPr>
              <a:t>PRACTICING</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421089C-B4F6-7CEA-9983-1475D1629394}"/>
              </a:ext>
            </a:extLst>
          </p:cNvPr>
          <p:cNvSpPr>
            <a:spLocks noGrp="1"/>
          </p:cNvSpPr>
          <p:nvPr>
            <p:ph idx="1"/>
          </p:nvPr>
        </p:nvSpPr>
        <p:spPr/>
        <p:txBody>
          <a:bodyPr/>
          <a:lstStyle/>
          <a:p>
            <a:r>
              <a:rPr lang="en-US" dirty="0"/>
              <a:t>Where are you rigid? What are you rigid about?</a:t>
            </a:r>
          </a:p>
          <a:p>
            <a:r>
              <a:rPr lang="en-US" dirty="0"/>
              <a:t>When do you tighten up? About what do you need to relax?</a:t>
            </a:r>
          </a:p>
          <a:p>
            <a:r>
              <a:rPr lang="en-US" dirty="0"/>
              <a:t>REALIZE THE NOTHING BY RELEASING</a:t>
            </a:r>
          </a:p>
          <a:p>
            <a:r>
              <a:rPr lang="en-US" dirty="0"/>
              <a:t>Releasing as an event of knowing in which one does not pay attention to self – with its thinking, content, forms, images – but abides in unknowing silence, which is to pay attention to the God beyond God</a:t>
            </a:r>
          </a:p>
          <a:p>
            <a:r>
              <a:rPr lang="en-US" dirty="0"/>
              <a:t>Remain in the state of non-thinking nothingness as much as possible – doing only nothing in meditation and abiding – in a relaxed manner – in this state all through your day.</a:t>
            </a:r>
          </a:p>
          <a:p>
            <a:r>
              <a:rPr lang="en-US" dirty="0"/>
              <a:t>Return to the state of Gelassenheit by a word, your breath, a simple glance</a:t>
            </a:r>
          </a:p>
        </p:txBody>
      </p:sp>
    </p:spTree>
    <p:extLst>
      <p:ext uri="{BB962C8B-B14F-4D97-AF65-F5344CB8AC3E}">
        <p14:creationId xmlns:p14="http://schemas.microsoft.com/office/powerpoint/2010/main" val="156465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0"/>
            <a:ext cx="9601200" cy="1783976"/>
          </a:xfrm>
        </p:spPr>
        <p:txBody>
          <a:bodyPr>
            <a:normAutofit/>
          </a:bodyPr>
          <a:lstStyle/>
          <a:p>
            <a:r>
              <a:rPr lang="en-US" sz="7200" dirty="0"/>
              <a:t>Released From Rigidity</a:t>
            </a:r>
          </a:p>
        </p:txBody>
      </p:sp>
    </p:spTree>
    <p:extLst>
      <p:ext uri="{BB962C8B-B14F-4D97-AF65-F5344CB8AC3E}">
        <p14:creationId xmlns:p14="http://schemas.microsoft.com/office/powerpoint/2010/main" val="304804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3005-08E1-C4FA-B21F-824D2FE3D4D9}"/>
              </a:ext>
            </a:extLst>
          </p:cNvPr>
          <p:cNvSpPr>
            <a:spLocks noGrp="1"/>
          </p:cNvSpPr>
          <p:nvPr>
            <p:ph type="title"/>
          </p:nvPr>
        </p:nvSpPr>
        <p:spPr>
          <a:xfrm>
            <a:off x="1341120" y="467360"/>
            <a:ext cx="9509760" cy="796664"/>
          </a:xfrm>
        </p:spPr>
        <p:txBody>
          <a:bodyPr>
            <a:normAutofit/>
          </a:bodyPr>
          <a:lstStyle/>
          <a:p>
            <a:r>
              <a:rPr lang="en-US" sz="4000" b="1" dirty="0">
                <a:effectLst>
                  <a:outerShdw blurRad="38100" dist="38100" dir="2700000" algn="tl">
                    <a:srgbClr val="000000">
                      <a:alpha val="43137"/>
                    </a:srgbClr>
                  </a:outerShdw>
                </a:effectLst>
              </a:rPr>
              <a:t>Gelassenheit</a:t>
            </a:r>
          </a:p>
        </p:txBody>
      </p:sp>
      <p:sp>
        <p:nvSpPr>
          <p:cNvPr id="3" name="Content Placeholder 2">
            <a:extLst>
              <a:ext uri="{FF2B5EF4-FFF2-40B4-BE49-F238E27FC236}">
                <a16:creationId xmlns:a16="http://schemas.microsoft.com/office/drawing/2014/main" id="{455804F7-0010-0FBF-D753-864E8F75F551}"/>
              </a:ext>
            </a:extLst>
          </p:cNvPr>
          <p:cNvSpPr>
            <a:spLocks noGrp="1"/>
          </p:cNvSpPr>
          <p:nvPr>
            <p:ph idx="1"/>
          </p:nvPr>
        </p:nvSpPr>
        <p:spPr>
          <a:xfrm>
            <a:off x="1341120" y="1470213"/>
            <a:ext cx="9509760" cy="5100916"/>
          </a:xfrm>
        </p:spPr>
        <p:txBody>
          <a:bodyPr>
            <a:normAutofit fontScale="92500" lnSpcReduction="20000"/>
          </a:bodyPr>
          <a:lstStyle/>
          <a:p>
            <a:r>
              <a:rPr lang="en-US" dirty="0"/>
              <a:t>Detachment means releasing God, self, distinction</a:t>
            </a:r>
          </a:p>
          <a:p>
            <a:r>
              <a:rPr lang="en-US" dirty="0"/>
              <a:t>Releasing this and that - identities, attachments, distinctions, time-place</a:t>
            </a:r>
          </a:p>
          <a:p>
            <a:r>
              <a:rPr lang="en-US" dirty="0"/>
              <a:t>The right state of mind that is the state of pure nothingness</a:t>
            </a:r>
          </a:p>
          <a:p>
            <a:r>
              <a:rPr lang="en-US" dirty="0"/>
              <a:t>Wanting nothing, knowing nothing, having nothing – describes the state of nothing</a:t>
            </a:r>
          </a:p>
          <a:p>
            <a:r>
              <a:rPr lang="en-US" dirty="0"/>
              <a:t>“When he saw God, he viewed all things as nothing.” – Paying attention to God means not paying attention to things – paying attention to Nothing</a:t>
            </a:r>
          </a:p>
          <a:p>
            <a:r>
              <a:rPr lang="en-US" dirty="0"/>
              <a:t>Gelassenheit involves seeing when your mind becomes occupied, seeing what occupies it, and sinking back into the Nothing</a:t>
            </a:r>
          </a:p>
          <a:p>
            <a:r>
              <a:rPr lang="en-US" dirty="0"/>
              <a:t>The released person allows all their layers of illusory self to fall away in the searing light of inner and divine knowing until oneness with God emerges</a:t>
            </a:r>
          </a:p>
          <a:p>
            <a:r>
              <a:rPr lang="en-US" dirty="0"/>
              <a:t>Sinking into the Indistinct Nothingness that is always already one’s eternal reality</a:t>
            </a:r>
          </a:p>
          <a:p>
            <a:r>
              <a:rPr lang="en-US" dirty="0"/>
              <a:t>Stripped of all mentality, individuality annihilated, Knowing is the indistinct nothing</a:t>
            </a:r>
          </a:p>
          <a:p>
            <a:r>
              <a:rPr lang="en-US" dirty="0"/>
              <a:t>To realize my being is the Nothing requires no ascetic regime but only a gentle dropping – effortless nothingness</a:t>
            </a:r>
          </a:p>
        </p:txBody>
      </p:sp>
    </p:spTree>
    <p:extLst>
      <p:ext uri="{BB962C8B-B14F-4D97-AF65-F5344CB8AC3E}">
        <p14:creationId xmlns:p14="http://schemas.microsoft.com/office/powerpoint/2010/main" val="133685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F5D4A-1F4B-A86D-01A7-EC07EB7EE618}"/>
              </a:ext>
            </a:extLst>
          </p:cNvPr>
          <p:cNvSpPr>
            <a:spLocks noGrp="1"/>
          </p:cNvSpPr>
          <p:nvPr>
            <p:ph type="title"/>
          </p:nvPr>
        </p:nvSpPr>
        <p:spPr/>
        <p:txBody>
          <a:bodyPr>
            <a:normAutofit/>
          </a:bodyPr>
          <a:lstStyle/>
          <a:p>
            <a:r>
              <a:rPr lang="en-US" sz="4400" dirty="0">
                <a:effectLst>
                  <a:outerShdw blurRad="38100" dist="38100" dir="2700000" algn="tl">
                    <a:srgbClr val="000000">
                      <a:alpha val="43137"/>
                    </a:srgbClr>
                  </a:outerShdw>
                </a:effectLst>
              </a:rPr>
              <a:t>A Mystic According to Eckhart</a:t>
            </a:r>
          </a:p>
        </p:txBody>
      </p:sp>
      <p:sp>
        <p:nvSpPr>
          <p:cNvPr id="3" name="Content Placeholder 2">
            <a:extLst>
              <a:ext uri="{FF2B5EF4-FFF2-40B4-BE49-F238E27FC236}">
                <a16:creationId xmlns:a16="http://schemas.microsoft.com/office/drawing/2014/main" id="{ED0C6D4D-E8FE-0816-BCB2-171DCEC4AFF3}"/>
              </a:ext>
            </a:extLst>
          </p:cNvPr>
          <p:cNvSpPr>
            <a:spLocks noGrp="1"/>
          </p:cNvSpPr>
          <p:nvPr>
            <p:ph idx="1"/>
          </p:nvPr>
        </p:nvSpPr>
        <p:spPr>
          <a:xfrm>
            <a:off x="1341120" y="1901952"/>
            <a:ext cx="9509760" cy="4488688"/>
          </a:xfrm>
        </p:spPr>
        <p:txBody>
          <a:bodyPr>
            <a:normAutofit fontScale="92500" lnSpcReduction="10000"/>
          </a:bodyPr>
          <a:lstStyle/>
          <a:p>
            <a:r>
              <a:rPr lang="en-US" dirty="0"/>
              <a:t>His Goal: mystical atheists – not churchy, religious, pious people but mystics in the marketplace who are simply AWARE, liberated in the Nothing, nothing in the Nothing – atheists in the sense that these mystics do not believe in a god separate from them but the NIHT of the Godhead – they believe in nothing, the godless nothing or, rather, they live in and as the nothing</a:t>
            </a:r>
          </a:p>
          <a:p>
            <a:r>
              <a:rPr lang="en-US" dirty="0"/>
              <a:t>When God is born, do the laundry</a:t>
            </a:r>
          </a:p>
          <a:p>
            <a:r>
              <a:rPr lang="en-US" dirty="0"/>
              <a:t>Once God is realized, clean the kitchen</a:t>
            </a:r>
          </a:p>
          <a:p>
            <a:r>
              <a:rPr lang="en-US" dirty="0"/>
              <a:t>After the birth, go to work, take care of the kids, live and love</a:t>
            </a:r>
          </a:p>
          <a:p>
            <a:r>
              <a:rPr lang="en-US" dirty="0"/>
              <a:t>One is released into daily life</a:t>
            </a:r>
          </a:p>
          <a:p>
            <a:r>
              <a:rPr lang="en-US" dirty="0"/>
              <a:t>Released from all determinations, all law and morality</a:t>
            </a:r>
          </a:p>
          <a:p>
            <a:r>
              <a:rPr lang="en-US" dirty="0"/>
              <a:t>What about Church?</a:t>
            </a:r>
          </a:p>
          <a:p>
            <a:r>
              <a:rPr lang="en-US" dirty="0"/>
              <a:t>Major Issue Today: Loneliness</a:t>
            </a:r>
          </a:p>
          <a:p>
            <a:endParaRPr lang="en-US" dirty="0"/>
          </a:p>
        </p:txBody>
      </p:sp>
    </p:spTree>
    <p:extLst>
      <p:ext uri="{BB962C8B-B14F-4D97-AF65-F5344CB8AC3E}">
        <p14:creationId xmlns:p14="http://schemas.microsoft.com/office/powerpoint/2010/main" val="138730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E69B-9309-91C8-31AA-977DBD9826A4}"/>
              </a:ext>
            </a:extLst>
          </p:cNvPr>
          <p:cNvSpPr>
            <a:spLocks noGrp="1"/>
          </p:cNvSpPr>
          <p:nvPr>
            <p:ph type="title"/>
          </p:nvPr>
        </p:nvSpPr>
        <p:spPr>
          <a:xfrm>
            <a:off x="1341120" y="467360"/>
            <a:ext cx="9509760" cy="1110428"/>
          </a:xfrm>
        </p:spPr>
        <p:txBody>
          <a:bodyPr>
            <a:normAutofit/>
          </a:bodyPr>
          <a:lstStyle/>
          <a:p>
            <a:r>
              <a:rPr lang="en-US" sz="3600" dirty="0">
                <a:effectLst>
                  <a:outerShdw blurRad="38100" dist="38100" dir="2700000" algn="tl">
                    <a:srgbClr val="000000">
                      <a:alpha val="43137"/>
                    </a:srgbClr>
                  </a:outerShdw>
                </a:effectLst>
              </a:rPr>
              <a:t>Eckhart and the Church</a:t>
            </a:r>
          </a:p>
        </p:txBody>
      </p:sp>
      <p:sp>
        <p:nvSpPr>
          <p:cNvPr id="3" name="Content Placeholder 2">
            <a:extLst>
              <a:ext uri="{FF2B5EF4-FFF2-40B4-BE49-F238E27FC236}">
                <a16:creationId xmlns:a16="http://schemas.microsoft.com/office/drawing/2014/main" id="{5EB37AA4-C94E-8837-029F-4370F85DA0A5}"/>
              </a:ext>
            </a:extLst>
          </p:cNvPr>
          <p:cNvSpPr>
            <a:spLocks noGrp="1"/>
          </p:cNvSpPr>
          <p:nvPr>
            <p:ph idx="1"/>
          </p:nvPr>
        </p:nvSpPr>
        <p:spPr>
          <a:xfrm>
            <a:off x="833719" y="1901952"/>
            <a:ext cx="10452846" cy="4488688"/>
          </a:xfrm>
        </p:spPr>
        <p:txBody>
          <a:bodyPr>
            <a:normAutofit/>
          </a:bodyPr>
          <a:lstStyle/>
          <a:p>
            <a:r>
              <a:rPr lang="en-US" dirty="0"/>
              <a:t>“in such a frame of mind [Gelassenheit] if you stepped on a stone it would be a more godly act than to receive the body of the Lord while more concerned with your own affairs or in a less detached frame of mind.”  - Talk 5 </a:t>
            </a:r>
          </a:p>
          <a:p>
            <a:r>
              <a:rPr lang="en-US" dirty="0"/>
              <a:t>In 1294, Eckhart preached his Easter sermon in Paris, and on Christmas Eve, Boniface VIII came to power in Rome. He had pressured his predecessor, Celestine V, the “angelic” pope, to abdicate. – Kurt </a:t>
            </a:r>
            <a:r>
              <a:rPr lang="en-US" dirty="0" err="1"/>
              <a:t>Flasch</a:t>
            </a:r>
            <a:endParaRPr lang="en-US" dirty="0"/>
          </a:p>
          <a:p>
            <a:r>
              <a:rPr lang="en-US" dirty="0"/>
              <a:t>The pope does not feature as a religious figure in Eckhart’s works. Dante was more political in his thinking: he raged against the politics of the papacy, but recognized its spiritual function. Eckhart ignored the pope completely, as both spiritual sovereign and politician. – Kurt </a:t>
            </a:r>
            <a:r>
              <a:rPr lang="en-US" dirty="0" err="1"/>
              <a:t>Flasch</a:t>
            </a:r>
            <a:endParaRPr lang="en-US" dirty="0"/>
          </a:p>
          <a:p>
            <a:r>
              <a:rPr lang="en-US" dirty="0"/>
              <a:t>Eckhart ignores ecclesiastical power, serves the people of God, attempts to detach anyone in his spiritual sphere of influence from neurotic and fanatical adherence to religious things</a:t>
            </a:r>
          </a:p>
          <a:p>
            <a:r>
              <a:rPr lang="en-US" dirty="0"/>
              <a:t>Without any explicit formulation, he recognizes the major problem with religion: ego</a:t>
            </a:r>
          </a:p>
        </p:txBody>
      </p:sp>
    </p:spTree>
    <p:extLst>
      <p:ext uri="{BB962C8B-B14F-4D97-AF65-F5344CB8AC3E}">
        <p14:creationId xmlns:p14="http://schemas.microsoft.com/office/powerpoint/2010/main" val="114230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2A80F-FE73-BDDE-C57A-BB0466367CFF}"/>
              </a:ext>
            </a:extLst>
          </p:cNvPr>
          <p:cNvSpPr>
            <a:spLocks noGrp="1"/>
          </p:cNvSpPr>
          <p:nvPr>
            <p:ph idx="1"/>
          </p:nvPr>
        </p:nvSpPr>
        <p:spPr>
          <a:xfrm>
            <a:off x="1341120" y="1147482"/>
            <a:ext cx="9509760" cy="5199530"/>
          </a:xfrm>
        </p:spPr>
        <p:txBody>
          <a:bodyPr>
            <a:normAutofit fontScale="92500" lnSpcReduction="20000"/>
          </a:bodyPr>
          <a:lstStyle/>
          <a:p>
            <a:r>
              <a:rPr lang="en-US" dirty="0"/>
              <a:t>Wherever and whenever religion gets rigid, Eckhart advises releasement</a:t>
            </a:r>
          </a:p>
          <a:p>
            <a:r>
              <a:rPr lang="en-US" dirty="0"/>
              <a:t>The anarchy of divine nothingness</a:t>
            </a:r>
          </a:p>
          <a:p>
            <a:pPr lvl="1"/>
            <a:r>
              <a:rPr lang="en-US" dirty="0"/>
              <a:t>let the divine be absolute not law, morality, ritual</a:t>
            </a:r>
          </a:p>
          <a:p>
            <a:pPr lvl="1"/>
            <a:r>
              <a:rPr lang="en-US" dirty="0"/>
              <a:t>Let go of control through over-explaining, rules, hierarchy </a:t>
            </a:r>
          </a:p>
          <a:p>
            <a:pPr lvl="1"/>
            <a:r>
              <a:rPr lang="en-US" dirty="0"/>
              <a:t>Let others be themselves without forcing them to conform to some mental ideal</a:t>
            </a:r>
          </a:p>
          <a:p>
            <a:pPr lvl="1"/>
            <a:r>
              <a:rPr lang="en-US" dirty="0"/>
              <a:t>Let God be God, not the divine sanction for hierarchies of all kinds</a:t>
            </a:r>
          </a:p>
          <a:p>
            <a:r>
              <a:rPr lang="en-US" dirty="0"/>
              <a:t>why do we pray, why do we fast, why do we all perform our devotions and good works, why are we baptized, why did God, the All-Highest, take on our flesh?...in order that God may be born in the soul and the soul be born in God. That is why the whole of Scripture was written and why God created the whole world. – Sermon 38</a:t>
            </a:r>
          </a:p>
          <a:p>
            <a:r>
              <a:rPr lang="en-US" dirty="0"/>
              <a:t>All religion is directed to awakening, to the birth</a:t>
            </a:r>
          </a:p>
          <a:p>
            <a:r>
              <a:rPr lang="en-US" dirty="0"/>
              <a:t>You should traverse and transcend all the virtues, drawing virtue solely from its source in that ground where it is one with the divine nature. And, inasmuch as you are more united to the divine nature than are the angels, they must get it from you. That we may be One, may God help us. Amen. – Sermon 16b</a:t>
            </a:r>
          </a:p>
          <a:p>
            <a:r>
              <a:rPr lang="en-US" dirty="0"/>
              <a:t>So whenever religion does not lead to awakening, Eckhart advises letting it go</a:t>
            </a:r>
          </a:p>
        </p:txBody>
      </p:sp>
    </p:spTree>
    <p:extLst>
      <p:ext uri="{BB962C8B-B14F-4D97-AF65-F5344CB8AC3E}">
        <p14:creationId xmlns:p14="http://schemas.microsoft.com/office/powerpoint/2010/main" val="42082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69BB-A911-20C3-F22F-41CE20621F79}"/>
              </a:ext>
            </a:extLst>
          </p:cNvPr>
          <p:cNvSpPr>
            <a:spLocks noGrp="1"/>
          </p:cNvSpPr>
          <p:nvPr>
            <p:ph type="title"/>
          </p:nvPr>
        </p:nvSpPr>
        <p:spPr/>
        <p:txBody>
          <a:bodyPr/>
          <a:lstStyle/>
          <a:p>
            <a:r>
              <a:rPr lang="en-US" dirty="0"/>
              <a:t>Secular Atheism Not The Answer Either</a:t>
            </a:r>
          </a:p>
        </p:txBody>
      </p:sp>
      <p:sp>
        <p:nvSpPr>
          <p:cNvPr id="3" name="Content Placeholder 2">
            <a:extLst>
              <a:ext uri="{FF2B5EF4-FFF2-40B4-BE49-F238E27FC236}">
                <a16:creationId xmlns:a16="http://schemas.microsoft.com/office/drawing/2014/main" id="{69B4C1EE-47F5-B190-9F17-DD5796B023F7}"/>
              </a:ext>
            </a:extLst>
          </p:cNvPr>
          <p:cNvSpPr>
            <a:spLocks noGrp="1"/>
          </p:cNvSpPr>
          <p:nvPr>
            <p:ph idx="1"/>
          </p:nvPr>
        </p:nvSpPr>
        <p:spPr/>
        <p:txBody>
          <a:bodyPr/>
          <a:lstStyle/>
          <a:p>
            <a:r>
              <a:rPr lang="en-US" dirty="0"/>
              <a:t>Reiner </a:t>
            </a:r>
            <a:r>
              <a:rPr lang="en-US" dirty="0" err="1"/>
              <a:t>Schurmann</a:t>
            </a:r>
            <a:r>
              <a:rPr lang="en-US" dirty="0"/>
              <a:t> in Wandering Joy writes,</a:t>
            </a:r>
          </a:p>
          <a:p>
            <a:r>
              <a:rPr lang="en-US" dirty="0"/>
              <a:t>“Atheistic despair is the counterpart of the increasing urge for security in our civilization. But Eckhart frustrates the scaffolding of guarantees, theistic as well as atheistic, when he declares: whoever looks for assurance will find nothing; only he who is not attached to any </a:t>
            </a:r>
            <a:r>
              <a:rPr lang="en-US" dirty="0" err="1"/>
              <a:t>sache</a:t>
            </a:r>
            <a:r>
              <a:rPr lang="en-US" dirty="0"/>
              <a:t>, any firm support, will find the </a:t>
            </a:r>
            <a:r>
              <a:rPr lang="en-US" dirty="0" err="1"/>
              <a:t>ursache</a:t>
            </a:r>
            <a:r>
              <a:rPr lang="en-US" dirty="0"/>
              <a:t> where all guarantees vanish…</a:t>
            </a:r>
          </a:p>
          <a:p>
            <a:r>
              <a:rPr lang="en-US" dirty="0"/>
              <a:t>…The premise of atheistic thought is the search for assurance. It declares that man can be sure only of himself. Eckhart's premise, on the other hand, is the refusal of all assurance, which leads him to exalt not man, but the unknowable ground of God.”</a:t>
            </a:r>
          </a:p>
          <a:p>
            <a:endParaRPr lang="en-US" dirty="0"/>
          </a:p>
        </p:txBody>
      </p:sp>
    </p:spTree>
    <p:extLst>
      <p:ext uri="{BB962C8B-B14F-4D97-AF65-F5344CB8AC3E}">
        <p14:creationId xmlns:p14="http://schemas.microsoft.com/office/powerpoint/2010/main" val="272724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40A2-DD67-C7EB-A781-A370C52BAC68}"/>
              </a:ext>
            </a:extLst>
          </p:cNvPr>
          <p:cNvSpPr>
            <a:spLocks noGrp="1"/>
          </p:cNvSpPr>
          <p:nvPr>
            <p:ph type="title"/>
          </p:nvPr>
        </p:nvSpPr>
        <p:spPr/>
        <p:txBody>
          <a:bodyPr/>
          <a:lstStyle/>
          <a:p>
            <a:r>
              <a:rPr lang="en-US" dirty="0"/>
              <a:t>Relief from Loneliness</a:t>
            </a:r>
          </a:p>
        </p:txBody>
      </p:sp>
      <p:sp>
        <p:nvSpPr>
          <p:cNvPr id="3" name="Content Placeholder 2">
            <a:extLst>
              <a:ext uri="{FF2B5EF4-FFF2-40B4-BE49-F238E27FC236}">
                <a16:creationId xmlns:a16="http://schemas.microsoft.com/office/drawing/2014/main" id="{5FFAE7CA-CE62-D4E5-EA98-E9D9A170E730}"/>
              </a:ext>
            </a:extLst>
          </p:cNvPr>
          <p:cNvSpPr>
            <a:spLocks noGrp="1"/>
          </p:cNvSpPr>
          <p:nvPr>
            <p:ph sz="half" idx="1"/>
          </p:nvPr>
        </p:nvSpPr>
        <p:spPr>
          <a:xfrm>
            <a:off x="475129" y="1991853"/>
            <a:ext cx="6884895" cy="4123944"/>
          </a:xfrm>
        </p:spPr>
        <p:txBody>
          <a:bodyPr>
            <a:normAutofit/>
          </a:bodyPr>
          <a:lstStyle/>
          <a:p>
            <a:pPr marL="45720" indent="0">
              <a:buNone/>
            </a:pPr>
            <a:r>
              <a:rPr lang="en-US" sz="3600" dirty="0"/>
              <a:t>When I come into the core, the soil, the stream, and the source of the Godhead, no one asks me where I’m coming from or where I’ve been. No one has missed me in the place where God unbecomes.</a:t>
            </a:r>
          </a:p>
        </p:txBody>
      </p:sp>
      <p:pic>
        <p:nvPicPr>
          <p:cNvPr id="5" name="Content Placeholder 4">
            <a:extLst>
              <a:ext uri="{FF2B5EF4-FFF2-40B4-BE49-F238E27FC236}">
                <a16:creationId xmlns:a16="http://schemas.microsoft.com/office/drawing/2014/main" id="{92EAB4F5-CF02-FF80-3FB3-808F93AFC341}"/>
              </a:ext>
            </a:extLst>
          </p:cNvPr>
          <p:cNvPicPr>
            <a:picLocks noGrp="1" noChangeAspect="1"/>
          </p:cNvPicPr>
          <p:nvPr>
            <p:ph sz="half" idx="2"/>
          </p:nvPr>
        </p:nvPicPr>
        <p:blipFill>
          <a:blip r:embed="rId2"/>
          <a:stretch>
            <a:fillRect/>
          </a:stretch>
        </p:blipFill>
        <p:spPr>
          <a:xfrm>
            <a:off x="7873609" y="1991472"/>
            <a:ext cx="2762473" cy="4124325"/>
          </a:xfrm>
          <a:prstGeom prst="rect">
            <a:avLst/>
          </a:prstGeom>
        </p:spPr>
      </p:pic>
    </p:spTree>
    <p:extLst>
      <p:ext uri="{BB962C8B-B14F-4D97-AF65-F5344CB8AC3E}">
        <p14:creationId xmlns:p14="http://schemas.microsoft.com/office/powerpoint/2010/main" val="190438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E02B-0ECC-5C53-1AB3-959B3BA39671}"/>
              </a:ext>
            </a:extLst>
          </p:cNvPr>
          <p:cNvSpPr>
            <a:spLocks noGrp="1"/>
          </p:cNvSpPr>
          <p:nvPr>
            <p:ph type="title"/>
          </p:nvPr>
        </p:nvSpPr>
        <p:spPr>
          <a:xfrm>
            <a:off x="753035" y="162560"/>
            <a:ext cx="9509760" cy="1233424"/>
          </a:xfrm>
        </p:spPr>
        <p:txBody>
          <a:bodyPr>
            <a:normAutofit/>
          </a:bodyPr>
          <a:lstStyle/>
          <a:p>
            <a:r>
              <a:rPr lang="en-US" sz="4400" dirty="0">
                <a:effectLst>
                  <a:outerShdw blurRad="38100" dist="38100" dir="2700000" algn="tl">
                    <a:srgbClr val="000000">
                      <a:alpha val="43137"/>
                    </a:srgbClr>
                  </a:outerShdw>
                </a:effectLst>
              </a:rPr>
              <a:t>Transcendent Connection</a:t>
            </a:r>
          </a:p>
        </p:txBody>
      </p:sp>
      <p:sp>
        <p:nvSpPr>
          <p:cNvPr id="3" name="Content Placeholder 2">
            <a:extLst>
              <a:ext uri="{FF2B5EF4-FFF2-40B4-BE49-F238E27FC236}">
                <a16:creationId xmlns:a16="http://schemas.microsoft.com/office/drawing/2014/main" id="{1C739804-586E-6921-C6D8-B8A9D057EAD4}"/>
              </a:ext>
            </a:extLst>
          </p:cNvPr>
          <p:cNvSpPr>
            <a:spLocks noGrp="1"/>
          </p:cNvSpPr>
          <p:nvPr>
            <p:ph idx="1"/>
          </p:nvPr>
        </p:nvSpPr>
        <p:spPr>
          <a:xfrm>
            <a:off x="753035" y="1685365"/>
            <a:ext cx="10694894" cy="4787153"/>
          </a:xfrm>
        </p:spPr>
        <p:txBody>
          <a:bodyPr>
            <a:normAutofit fontScale="92500"/>
          </a:bodyPr>
          <a:lstStyle/>
          <a:p>
            <a:r>
              <a:rPr lang="en-US" sz="2400" dirty="0"/>
              <a:t>I am not missed nor do I miss anyone because we are all there in the Ground beyond distinction; we are all distinct yet indistinct in the Godhead</a:t>
            </a:r>
          </a:p>
          <a:p>
            <a:r>
              <a:rPr lang="en-US" sz="2400" dirty="0"/>
              <a:t>Whatever I know of creatures in God, nothing enters in but God alone; for in God there is nothing but God.  When I know all creatures in God, I know nothing.  He saw God, where all creatures are nothing…The nothing was God…all creatures exist in God as nothing. – Sermon 71</a:t>
            </a:r>
          </a:p>
          <a:p>
            <a:r>
              <a:rPr lang="en-US" sz="2400" dirty="0"/>
              <a:t>Everyone is the divine nothing; my reality is your reality and this reality is the nothing</a:t>
            </a:r>
          </a:p>
          <a:p>
            <a:r>
              <a:rPr lang="en-US" sz="2400" dirty="0"/>
              <a:t>KNOWING, pure and clear and transcendent, washes away all loneliness</a:t>
            </a:r>
          </a:p>
          <a:p>
            <a:r>
              <a:rPr lang="en-US" sz="2400" dirty="0"/>
              <a:t>When the mind flows back into its nature, when it rises above its personal being, above even God, it penetrates into </a:t>
            </a:r>
            <a:r>
              <a:rPr lang="en-US" sz="2400" dirty="0" err="1"/>
              <a:t>erstekeit</a:t>
            </a:r>
            <a:r>
              <a:rPr lang="en-US" sz="2400" dirty="0"/>
              <a:t>, the source of identity which in its ground it had never left, and it recovers a joy that it had never lost. The First, the Godhead, is source as well as ocean: always in back of and always ahead of detachment. - </a:t>
            </a:r>
            <a:r>
              <a:rPr lang="en-US" sz="2400" dirty="0" err="1"/>
              <a:t>Schurmann</a:t>
            </a:r>
            <a:endParaRPr lang="en-US" sz="2400" dirty="0"/>
          </a:p>
        </p:txBody>
      </p:sp>
    </p:spTree>
    <p:extLst>
      <p:ext uri="{BB962C8B-B14F-4D97-AF65-F5344CB8AC3E}">
        <p14:creationId xmlns:p14="http://schemas.microsoft.com/office/powerpoint/2010/main" val="219783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470C59-EAF0-CB25-3236-A500A6163C23}"/>
              </a:ext>
            </a:extLst>
          </p:cNvPr>
          <p:cNvSpPr>
            <a:spLocks noGrp="1"/>
          </p:cNvSpPr>
          <p:nvPr>
            <p:ph idx="1"/>
          </p:nvPr>
        </p:nvSpPr>
        <p:spPr>
          <a:xfrm>
            <a:off x="1341120" y="1174376"/>
            <a:ext cx="9509760" cy="4855203"/>
          </a:xfrm>
        </p:spPr>
        <p:txBody>
          <a:bodyPr>
            <a:normAutofit/>
          </a:bodyPr>
          <a:lstStyle/>
          <a:p>
            <a:r>
              <a:rPr lang="en-US" sz="2400" dirty="0"/>
              <a:t>Divine Knowing ends our inescapable inner loneliness</a:t>
            </a:r>
          </a:p>
          <a:p>
            <a:r>
              <a:rPr lang="en-US" sz="2400" dirty="0"/>
              <a:t>Once Divine Knowledge is realized, we are known from within, and more, we are the Divine Knowledge that is all things, beyond all things, wholly transcendent, unconditioned, all-inclusive, eternal, and divine nothingness.</a:t>
            </a:r>
          </a:p>
          <a:p>
            <a:r>
              <a:rPr lang="en-US" sz="2400" dirty="0"/>
              <a:t>To know God in God as God – the divine knowing transform us to see with the eyes of divine mercy, knowing all things as one, as The One</a:t>
            </a:r>
          </a:p>
          <a:p>
            <a:r>
              <a:rPr lang="en-US" sz="2400" dirty="0"/>
              <a:t>“God is neither this nor that...There in the Principle all grass-blades, wood, and stone, all things are identical.”</a:t>
            </a:r>
          </a:p>
          <a:p>
            <a:r>
              <a:rPr lang="en-US" sz="2400" dirty="0"/>
              <a:t>God knows me as my very self – one with all, knows me limitlessly, and is still Mysteriously Other</a:t>
            </a:r>
          </a:p>
        </p:txBody>
      </p:sp>
    </p:spTree>
    <p:extLst>
      <p:ext uri="{BB962C8B-B14F-4D97-AF65-F5344CB8AC3E}">
        <p14:creationId xmlns:p14="http://schemas.microsoft.com/office/powerpoint/2010/main" val="409786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Teal 16x9">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banded presentation (widescreen).potx" id="{8384684B-0E69-492A-91E7-29F709A97A1C}" vid="{F5096ADD-FCE7-411A-B9A7-AE292EEF759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25151</TotalTime>
  <Words>2189</Words>
  <Application>Microsoft Office PowerPoint</Application>
  <PresentationFormat>Widescreen</PresentationFormat>
  <Paragraphs>85</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Banded Design Teal 16x9</vt:lpstr>
      <vt:lpstr>Pure Release</vt:lpstr>
      <vt:lpstr>Released From Rigidity</vt:lpstr>
      <vt:lpstr>A Mystic According to Eckhart</vt:lpstr>
      <vt:lpstr>Eckhart and the Church</vt:lpstr>
      <vt:lpstr>PowerPoint Presentation</vt:lpstr>
      <vt:lpstr>Secular Atheism Not The Answer Either</vt:lpstr>
      <vt:lpstr>Relief from Loneliness</vt:lpstr>
      <vt:lpstr>Transcendent Connection</vt:lpstr>
      <vt:lpstr>PowerPoint Presentation</vt:lpstr>
      <vt:lpstr>Eckhart’s Metaphorical Play</vt:lpstr>
      <vt:lpstr>PowerPoint Presentation</vt:lpstr>
      <vt:lpstr>PowerPoint Presentation</vt:lpstr>
      <vt:lpstr>PowerPoint Presentation</vt:lpstr>
      <vt:lpstr>The Inner Wine Cellar</vt:lpstr>
      <vt:lpstr>Water in a Barrel</vt:lpstr>
      <vt:lpstr>PowerPoint Presentation</vt:lpstr>
      <vt:lpstr>Summarizing Gelassenheit</vt:lpstr>
      <vt:lpstr>Sermon 28</vt:lpstr>
      <vt:lpstr>PRACTICING</vt:lpstr>
      <vt:lpstr>Gelassenheit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NOTHINGNESS</dc:title>
  <dc:creator>Louis Milone</dc:creator>
  <cp:lastModifiedBy>Louis Milone III</cp:lastModifiedBy>
  <cp:revision>21</cp:revision>
  <dcterms:created xsi:type="dcterms:W3CDTF">2020-12-29T23:24:13Z</dcterms:created>
  <dcterms:modified xsi:type="dcterms:W3CDTF">2023-02-16T16:09:46Z</dcterms:modified>
</cp:coreProperties>
</file>